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</p:sldMasterIdLst>
  <p:sldIdLst>
    <p:sldId id="256" r:id="rId2"/>
    <p:sldId id="257" r:id="rId3"/>
    <p:sldId id="258" r:id="rId4"/>
    <p:sldId id="280" r:id="rId5"/>
    <p:sldId id="259" r:id="rId6"/>
    <p:sldId id="260" r:id="rId7"/>
    <p:sldId id="264" r:id="rId8"/>
    <p:sldId id="263" r:id="rId9"/>
    <p:sldId id="265" r:id="rId10"/>
    <p:sldId id="278" r:id="rId11"/>
    <p:sldId id="266" r:id="rId12"/>
    <p:sldId id="267" r:id="rId13"/>
    <p:sldId id="277" r:id="rId14"/>
    <p:sldId id="273" r:id="rId15"/>
    <p:sldId id="270" r:id="rId16"/>
    <p:sldId id="274" r:id="rId17"/>
    <p:sldId id="276" r:id="rId18"/>
    <p:sldId id="262" r:id="rId19"/>
    <p:sldId id="279" r:id="rId20"/>
    <p:sldId id="261" r:id="rId21"/>
    <p:sldId id="271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83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outlineViewPr>
    <p:cViewPr>
      <p:scale>
        <a:sx n="33" d="100"/>
        <a:sy n="33" d="100"/>
      </p:scale>
      <p:origin x="0" y="-5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5.png"/><Relationship Id="rId6" Type="http://schemas.openxmlformats.org/officeDocument/2006/relationships/image" Target="../media/image21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7.svg"/><Relationship Id="rId2" Type="http://schemas.openxmlformats.org/officeDocument/2006/relationships/image" Target="../media/image17.svg"/><Relationship Id="rId1" Type="http://schemas.openxmlformats.org/officeDocument/2006/relationships/image" Target="../media/image15.png"/><Relationship Id="rId6" Type="http://schemas.openxmlformats.org/officeDocument/2006/relationships/image" Target="../media/image21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4F6643-C171-4687-AA59-574A11E6A8AE}" type="doc">
      <dgm:prSet loTypeId="urn:microsoft.com/office/officeart/2018/2/layout/IconLabelList" loCatId="icon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036F8FE1-3B17-4255-806C-DBB240783FD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baseline="0" dirty="0">
              <a:latin typeface="Agency FB" panose="020B0503020202020204" pitchFamily="34" charset="0"/>
            </a:rPr>
            <a:t>SEU OFICIAL</a:t>
          </a:r>
        </a:p>
        <a:p>
          <a:pPr>
            <a:lnSpc>
              <a:spcPct val="100000"/>
            </a:lnSpc>
          </a:pPr>
          <a:r>
            <a:rPr lang="es-ES" sz="2000" baseline="0" dirty="0">
              <a:latin typeface="Agency FB" panose="020B0503020202020204" pitchFamily="34" charset="0"/>
            </a:rPr>
            <a:t> TENNIS CLUB BADALONA</a:t>
          </a:r>
          <a:endParaRPr lang="en-US" sz="2000" baseline="0" dirty="0">
            <a:latin typeface="Agency FB" panose="020B0503020202020204" pitchFamily="34" charset="0"/>
          </a:endParaRPr>
        </a:p>
      </dgm:t>
    </dgm:pt>
    <dgm:pt modelId="{7C982B41-30AE-4E38-9437-794B1B5CA22B}" type="parTrans" cxnId="{F30A15C8-14E4-4068-9239-14D6A02F3D8D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4FEC43A1-D802-4682-B13C-767732130452}" type="sibTrans" cxnId="{F30A15C8-14E4-4068-9239-14D6A02F3D8D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4859F2B9-2DBC-4034-AE89-983F5E7E3A0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ORGANITZA: 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TCB AMB LA COLABORACIÓ DE LA FEDERACIÓN ESPAÑOLA DE TENIS I LA ITF</a:t>
          </a:r>
          <a:endParaRPr lang="en-US" sz="2000" dirty="0">
            <a:latin typeface="Agency FB" panose="020B0503020202020204" pitchFamily="34" charset="0"/>
          </a:endParaRPr>
        </a:p>
      </dgm:t>
    </dgm:pt>
    <dgm:pt modelId="{59DDAEDE-2160-499A-8CFB-9C6C07F5840D}" type="parTrans" cxnId="{BD19F8FD-478F-4CB7-AA5C-294A1D7652E5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77101D4A-9104-4C4E-B2BF-F5CADB210660}" type="sibTrans" cxnId="{BD19F8FD-478F-4CB7-AA5C-294A1D7652E5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95C5F678-D05A-4E6D-BDA4-F25E4975D6A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INICI COMPETICIÓ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 </a:t>
          </a:r>
          <a:r>
            <a:rPr lang="es-ES" sz="2000" u="sng" dirty="0">
              <a:latin typeface="Agency FB" panose="020B0503020202020204" pitchFamily="34" charset="0"/>
            </a:rPr>
            <a:t>6 DE MARÇ DE 2025</a:t>
          </a:r>
          <a:endParaRPr lang="en-US" sz="2000" dirty="0">
            <a:latin typeface="Agency FB" panose="020B0503020202020204" pitchFamily="34" charset="0"/>
          </a:endParaRPr>
        </a:p>
      </dgm:t>
    </dgm:pt>
    <dgm:pt modelId="{DA01D679-FD37-452B-BAC9-9FD4C218D9DB}" type="parTrans" cxnId="{A893937D-45A5-45AE-A1CF-0D95264C585E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7121512A-D133-454E-95C3-20F404D45E41}" type="sibTrans" cxnId="{A893937D-45A5-45AE-A1CF-0D95264C585E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8008C386-386D-4E64-AB44-A879B846C90B}">
      <dgm:prSet custT="1"/>
      <dgm:spPr/>
      <dgm:t>
        <a:bodyPr/>
        <a:lstStyle/>
        <a:p>
          <a:pPr>
            <a:lnSpc>
              <a:spcPct val="100000"/>
            </a:lnSpc>
          </a:pPr>
          <a:endParaRPr lang="es-ES" sz="2000" dirty="0">
            <a:latin typeface="Agency FB" panose="020B0503020202020204" pitchFamily="34" charset="0"/>
          </a:endParaRP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FASE PRÈVIA 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(de </a:t>
          </a:r>
          <a:r>
            <a:rPr lang="es-ES" sz="2000" dirty="0" err="1">
              <a:latin typeface="Agency FB" panose="020B0503020202020204" pitchFamily="34" charset="0"/>
            </a:rPr>
            <a:t>dilluns</a:t>
          </a:r>
          <a:r>
            <a:rPr lang="es-ES" sz="2000" dirty="0">
              <a:latin typeface="Agency FB" panose="020B0503020202020204" pitchFamily="34" charset="0"/>
            </a:rPr>
            <a:t> a </a:t>
          </a:r>
          <a:r>
            <a:rPr lang="es-ES" sz="2000" dirty="0" err="1">
              <a:latin typeface="Agency FB" panose="020B0503020202020204" pitchFamily="34" charset="0"/>
            </a:rPr>
            <a:t>dissabte</a:t>
          </a:r>
          <a:r>
            <a:rPr lang="es-ES" sz="2000" dirty="0">
              <a:latin typeface="Agency FB" panose="020B0503020202020204" pitchFamily="34" charset="0"/>
            </a:rPr>
            <a:t>)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  FASE FINAL 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(de </a:t>
          </a:r>
          <a:r>
            <a:rPr lang="es-ES" sz="2000" dirty="0" err="1">
              <a:latin typeface="Agency FB" panose="020B0503020202020204" pitchFamily="34" charset="0"/>
            </a:rPr>
            <a:t>dimarts</a:t>
          </a:r>
          <a:r>
            <a:rPr lang="es-ES" sz="2000" dirty="0">
              <a:latin typeface="Agency FB" panose="020B0503020202020204" pitchFamily="34" charset="0"/>
            </a:rPr>
            <a:t> a </a:t>
          </a:r>
          <a:r>
            <a:rPr lang="es-ES" sz="2000" dirty="0" err="1">
              <a:latin typeface="Agency FB" panose="020B0503020202020204" pitchFamily="34" charset="0"/>
            </a:rPr>
            <a:t>dissabte</a:t>
          </a:r>
          <a:r>
            <a:rPr lang="es-ES" sz="2000" dirty="0">
              <a:latin typeface="Agency FB" panose="020B0503020202020204" pitchFamily="34" charset="0"/>
            </a:rPr>
            <a:t>)</a:t>
          </a:r>
          <a:endParaRPr lang="en-US" sz="2000" dirty="0">
            <a:latin typeface="Agency FB" panose="020B0503020202020204" pitchFamily="34" charset="0"/>
          </a:endParaRPr>
        </a:p>
      </dgm:t>
    </dgm:pt>
    <dgm:pt modelId="{F7242024-374C-408E-8914-C2BFEA244F0F}" type="parTrans" cxnId="{2C55610B-F8AA-4BA0-A2E4-9E53FB394484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3052574C-0536-44CD-96A2-915FD0E0AFC8}" type="sibTrans" cxnId="{2C55610B-F8AA-4BA0-A2E4-9E53FB394484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51AFF7F0-3093-42C2-9E8B-6D8619C6E8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DIRECTOR DEL TORNEIG 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SR. JOAN BALCELLS</a:t>
          </a:r>
          <a:endParaRPr lang="en-US" sz="2000" dirty="0">
            <a:latin typeface="Agency FB" panose="020B0503020202020204" pitchFamily="34" charset="0"/>
          </a:endParaRPr>
        </a:p>
      </dgm:t>
    </dgm:pt>
    <dgm:pt modelId="{FA9662EC-0FBD-4D61-B620-A95B43CF7A30}" type="parTrans" cxnId="{71B336D6-1B39-4E0A-821D-DB26B311166C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D7CC397E-AB45-47F9-BD53-92520BB8538C}" type="sibTrans" cxnId="{71B336D6-1B39-4E0A-821D-DB26B311166C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70AC8BA0-2E99-4A9D-BD67-119B55797B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PERSONAL DE CONTACTE</a:t>
          </a:r>
        </a:p>
        <a:p>
          <a:pPr>
            <a:lnSpc>
              <a:spcPct val="100000"/>
            </a:lnSpc>
          </a:pPr>
          <a:r>
            <a:rPr lang="es-ES" sz="2000" dirty="0">
              <a:latin typeface="Agency FB" panose="020B0503020202020204" pitchFamily="34" charset="0"/>
            </a:rPr>
            <a:t> SR. ORIOL CARRERAS</a:t>
          </a:r>
          <a:endParaRPr lang="en-US" sz="2000" dirty="0">
            <a:latin typeface="Agency FB" panose="020B0503020202020204" pitchFamily="34" charset="0"/>
          </a:endParaRPr>
        </a:p>
      </dgm:t>
    </dgm:pt>
    <dgm:pt modelId="{C6EB04AF-7832-4288-9120-B966B3E94C19}" type="parTrans" cxnId="{721FBFB4-E0E5-4FA8-844C-BFD14F31C460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8926DC30-DD33-45A5-9DDE-2085256B16F1}" type="sibTrans" cxnId="{721FBFB4-E0E5-4FA8-844C-BFD14F31C460}">
      <dgm:prSet/>
      <dgm:spPr/>
      <dgm:t>
        <a:bodyPr/>
        <a:lstStyle/>
        <a:p>
          <a:endParaRPr lang="en-US" sz="2000">
            <a:latin typeface="Agency FB" panose="020B0503020202020204" pitchFamily="34" charset="0"/>
          </a:endParaRPr>
        </a:p>
      </dgm:t>
    </dgm:pt>
    <dgm:pt modelId="{B0853429-4D9F-4A3D-A010-244DAE7E3143}" type="pres">
      <dgm:prSet presAssocID="{DB4F6643-C171-4687-AA59-574A11E6A8A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28C526B-57BD-4774-BCE1-6AEDF11CB74E}" type="pres">
      <dgm:prSet presAssocID="{036F8FE1-3B17-4255-806C-DBB240783FDB}" presName="compNode" presStyleCnt="0"/>
      <dgm:spPr/>
    </dgm:pt>
    <dgm:pt modelId="{475AC926-AC07-49D8-A6AF-23D49B40E7A8}" type="pres">
      <dgm:prSet presAssocID="{036F8FE1-3B17-4255-806C-DBB240783FDB}" presName="iconRect" presStyleLbl="node1" presStyleIdx="0" presStyleCnt="6" custScaleX="115857" custScaleY="125322" custLinFactNeighborX="5521" custLinFactNeighborY="891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Tennis racket and ball"/>
        </a:ext>
      </dgm:extLst>
    </dgm:pt>
    <dgm:pt modelId="{41EB130C-47D8-49EA-BCB3-FF744527CA32}" type="pres">
      <dgm:prSet presAssocID="{036F8FE1-3B17-4255-806C-DBB240783FDB}" presName="spaceRect" presStyleCnt="0"/>
      <dgm:spPr/>
    </dgm:pt>
    <dgm:pt modelId="{D5D81439-2D94-47CF-8822-3356F8F9AC8E}" type="pres">
      <dgm:prSet presAssocID="{036F8FE1-3B17-4255-806C-DBB240783FDB}" presName="textRect" presStyleLbl="revTx" presStyleIdx="0" presStyleCnt="6" custLinFactNeighborX="-365" custLinFactNeighborY="34958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5B3469C1-B88C-417B-8040-1BCBD89B889F}" type="pres">
      <dgm:prSet presAssocID="{4FEC43A1-D802-4682-B13C-767732130452}" presName="sibTrans" presStyleCnt="0"/>
      <dgm:spPr/>
    </dgm:pt>
    <dgm:pt modelId="{FB20D880-DA44-4E0F-8D20-084E7934F741}" type="pres">
      <dgm:prSet presAssocID="{4859F2B9-2DBC-4034-AE89-983F5E7E3A04}" presName="compNode" presStyleCnt="0"/>
      <dgm:spPr/>
    </dgm:pt>
    <dgm:pt modelId="{DC120CC5-9412-4987-8915-AA3F15F15659}" type="pres">
      <dgm:prSet presAssocID="{4859F2B9-2DBC-4034-AE89-983F5E7E3A04}" presName="iconRect" presStyleLbl="node1" presStyleIdx="1" presStyleCnt="6" custScaleX="116981" custScaleY="116605" custLinFactNeighborX="-2760" custLinFactNeighborY="8974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5E2BE1C5-B117-4B62-88BD-32152D6C3828}" type="pres">
      <dgm:prSet presAssocID="{4859F2B9-2DBC-4034-AE89-983F5E7E3A04}" presName="spaceRect" presStyleCnt="0"/>
      <dgm:spPr/>
    </dgm:pt>
    <dgm:pt modelId="{6BDE4249-A769-4190-AA09-EE3EF16E2FEE}" type="pres">
      <dgm:prSet presAssocID="{4859F2B9-2DBC-4034-AE89-983F5E7E3A04}" presName="textRect" presStyleLbl="revTx" presStyleIdx="1" presStyleCnt="6" custLinFactNeighborX="-5590" custLinFactNeighborY="20169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0C222610-6928-4251-9EC0-8AF6F80885B7}" type="pres">
      <dgm:prSet presAssocID="{77101D4A-9104-4C4E-B2BF-F5CADB210660}" presName="sibTrans" presStyleCnt="0"/>
      <dgm:spPr/>
    </dgm:pt>
    <dgm:pt modelId="{4B9B8CA1-3613-4DCC-83D1-0318A06FC4B8}" type="pres">
      <dgm:prSet presAssocID="{95C5F678-D05A-4E6D-BDA4-F25E4975D6A2}" presName="compNode" presStyleCnt="0"/>
      <dgm:spPr/>
    </dgm:pt>
    <dgm:pt modelId="{624FB632-FB89-4392-AD98-E5D2380A2961}" type="pres">
      <dgm:prSet presAssocID="{95C5F678-D05A-4E6D-BDA4-F25E4975D6A2}" presName="iconRect" presStyleLbl="node1" presStyleIdx="2" presStyleCnt="6" custScaleX="119622" custScaleY="127401" custLinFactNeighborX="-4141" custLinFactNeighborY="9287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opo de nieve"/>
        </a:ext>
      </dgm:extLst>
    </dgm:pt>
    <dgm:pt modelId="{9F653B21-FC02-450D-A98D-BF32153AF91E}" type="pres">
      <dgm:prSet presAssocID="{95C5F678-D05A-4E6D-BDA4-F25E4975D6A2}" presName="spaceRect" presStyleCnt="0"/>
      <dgm:spPr/>
    </dgm:pt>
    <dgm:pt modelId="{187D6BCB-7C75-4D90-9341-3FF405168590}" type="pres">
      <dgm:prSet presAssocID="{95C5F678-D05A-4E6D-BDA4-F25E4975D6A2}" presName="textRect" presStyleLbl="revTx" presStyleIdx="2" presStyleCnt="6" custLinFactNeighborY="25921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318FAADE-95E5-40E6-BB33-B847EA5F3E08}" type="pres">
      <dgm:prSet presAssocID="{7121512A-D133-454E-95C3-20F404D45E41}" presName="sibTrans" presStyleCnt="0"/>
      <dgm:spPr/>
    </dgm:pt>
    <dgm:pt modelId="{7B1D8253-E7C8-4E59-BD3E-D3E09F37036F}" type="pres">
      <dgm:prSet presAssocID="{8008C386-386D-4E64-AB44-A879B846C90B}" presName="compNode" presStyleCnt="0"/>
      <dgm:spPr/>
    </dgm:pt>
    <dgm:pt modelId="{5C768540-F6FC-4349-A7B4-A0E001C3F201}" type="pres">
      <dgm:prSet presAssocID="{8008C386-386D-4E64-AB44-A879B846C90B}" presName="iconRect" presStyleLbl="node1" presStyleIdx="3" presStyleCnt="6" custScaleX="121921" custScaleY="121882" custLinFactY="28982" custLinFactNeighborX="-6901" custLinFactNeighborY="1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AF7DCEA0-87D2-49B6-A9E4-BACECA8385F9}" type="pres">
      <dgm:prSet presAssocID="{8008C386-386D-4E64-AB44-A879B846C90B}" presName="spaceRect" presStyleCnt="0"/>
      <dgm:spPr/>
    </dgm:pt>
    <dgm:pt modelId="{7FF0A78E-64EA-4092-B67E-68315430E2DB}" type="pres">
      <dgm:prSet presAssocID="{8008C386-386D-4E64-AB44-A879B846C90B}" presName="textRect" presStyleLbl="revTx" presStyleIdx="3" presStyleCnt="6" custScaleX="135590" custScaleY="147423" custLinFactNeighborX="-1241" custLinFactNeighborY="56572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784A20CF-EBBF-490E-B386-330456F3FA91}" type="pres">
      <dgm:prSet presAssocID="{3052574C-0536-44CD-96A2-915FD0E0AFC8}" presName="sibTrans" presStyleCnt="0"/>
      <dgm:spPr/>
    </dgm:pt>
    <dgm:pt modelId="{10E2DB7F-BEDD-4F80-B3E1-C637F89DE765}" type="pres">
      <dgm:prSet presAssocID="{51AFF7F0-3093-42C2-9E8B-6D8619C6E8A1}" presName="compNode" presStyleCnt="0"/>
      <dgm:spPr/>
    </dgm:pt>
    <dgm:pt modelId="{09A76EF3-F2C7-4E77-B1C9-79AD1B6F521D}" type="pres">
      <dgm:prSet presAssocID="{51AFF7F0-3093-42C2-9E8B-6D8619C6E8A1}" presName="iconRect" presStyleLbl="node1" presStyleIdx="4" presStyleCnt="6" custScaleX="114469" custScaleY="125606" custLinFactX="100000" custLinFactNeighborX="143651" custLinFactNeighborY="9611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Usuario"/>
        </a:ext>
      </dgm:extLst>
    </dgm:pt>
    <dgm:pt modelId="{0AF03FEA-DA20-4294-8AE8-A1B01A0493F5}" type="pres">
      <dgm:prSet presAssocID="{51AFF7F0-3093-42C2-9E8B-6D8619C6E8A1}" presName="spaceRect" presStyleCnt="0"/>
      <dgm:spPr/>
    </dgm:pt>
    <dgm:pt modelId="{22236D23-6B6F-485B-9E15-CD1E8007C621}" type="pres">
      <dgm:prSet presAssocID="{51AFF7F0-3093-42C2-9E8B-6D8619C6E8A1}" presName="textRect" presStyleLbl="revTx" presStyleIdx="4" presStyleCnt="6" custLinFactNeighborX="747" custLinFactNeighborY="34958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2894FA81-CE07-4C5D-A905-FE37371AAE57}" type="pres">
      <dgm:prSet presAssocID="{D7CC397E-AB45-47F9-BD53-92520BB8538C}" presName="sibTrans" presStyleCnt="0"/>
      <dgm:spPr/>
    </dgm:pt>
    <dgm:pt modelId="{97961FEF-F596-4FBC-A83A-47EF1C5309AE}" type="pres">
      <dgm:prSet presAssocID="{70AC8BA0-2E99-4A9D-BD67-119B55797BE9}" presName="compNode" presStyleCnt="0"/>
      <dgm:spPr/>
    </dgm:pt>
    <dgm:pt modelId="{39632DC1-B376-4D04-9DAF-C24A5BFCC2C8}" type="pres">
      <dgm:prSet presAssocID="{70AC8BA0-2E99-4A9D-BD67-119B55797BE9}" presName="iconRect" presStyleLbl="node1" presStyleIdx="5" presStyleCnt="6" custScaleX="122849" custScaleY="125778" custLinFactX="-100000" custLinFactNeighborX="-172839" custLinFactNeighborY="92061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s-ES"/>
        </a:p>
      </dgm:t>
      <dgm:extLst>
        <a:ext uri="{E40237B7-FDA0-4F09-8148-C483321AD2D9}">
          <dgm14:cNvPr xmlns:dgm14="http://schemas.microsoft.com/office/drawing/2010/diagram" id="0" name="" descr="Moustache Face with Solid Fill"/>
        </a:ext>
      </dgm:extLst>
    </dgm:pt>
    <dgm:pt modelId="{EC2F0D97-656E-4284-8F8B-356909AC8E5B}" type="pres">
      <dgm:prSet presAssocID="{70AC8BA0-2E99-4A9D-BD67-119B55797BE9}" presName="spaceRect" presStyleCnt="0"/>
      <dgm:spPr/>
    </dgm:pt>
    <dgm:pt modelId="{F350BB0D-88AD-4B5D-AC27-19D64A22D994}" type="pres">
      <dgm:prSet presAssocID="{70AC8BA0-2E99-4A9D-BD67-119B55797BE9}" presName="textRect" presStyleLbl="revTx" presStyleIdx="5" presStyleCnt="6" custLinFactNeighborX="-6255" custLinFactNeighborY="34958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1B336D6-1B39-4E0A-821D-DB26B311166C}" srcId="{DB4F6643-C171-4687-AA59-574A11E6A8AE}" destId="{51AFF7F0-3093-42C2-9E8B-6D8619C6E8A1}" srcOrd="4" destOrd="0" parTransId="{FA9662EC-0FBD-4D61-B620-A95B43CF7A30}" sibTransId="{D7CC397E-AB45-47F9-BD53-92520BB8538C}"/>
    <dgm:cxn modelId="{6E546F89-D021-4787-9FD6-D8B63D732F53}" type="presOf" srcId="{DB4F6643-C171-4687-AA59-574A11E6A8AE}" destId="{B0853429-4D9F-4A3D-A010-244DAE7E3143}" srcOrd="0" destOrd="0" presId="urn:microsoft.com/office/officeart/2018/2/layout/IconLabelList"/>
    <dgm:cxn modelId="{F30A15C8-14E4-4068-9239-14D6A02F3D8D}" srcId="{DB4F6643-C171-4687-AA59-574A11E6A8AE}" destId="{036F8FE1-3B17-4255-806C-DBB240783FDB}" srcOrd="0" destOrd="0" parTransId="{7C982B41-30AE-4E38-9437-794B1B5CA22B}" sibTransId="{4FEC43A1-D802-4682-B13C-767732130452}"/>
    <dgm:cxn modelId="{CFE89690-BD0F-4F19-81C3-AEF045A92FA0}" type="presOf" srcId="{8008C386-386D-4E64-AB44-A879B846C90B}" destId="{7FF0A78E-64EA-4092-B67E-68315430E2DB}" srcOrd="0" destOrd="0" presId="urn:microsoft.com/office/officeart/2018/2/layout/IconLabelList"/>
    <dgm:cxn modelId="{2C55610B-F8AA-4BA0-A2E4-9E53FB394484}" srcId="{DB4F6643-C171-4687-AA59-574A11E6A8AE}" destId="{8008C386-386D-4E64-AB44-A879B846C90B}" srcOrd="3" destOrd="0" parTransId="{F7242024-374C-408E-8914-C2BFEA244F0F}" sibTransId="{3052574C-0536-44CD-96A2-915FD0E0AFC8}"/>
    <dgm:cxn modelId="{A893937D-45A5-45AE-A1CF-0D95264C585E}" srcId="{DB4F6643-C171-4687-AA59-574A11E6A8AE}" destId="{95C5F678-D05A-4E6D-BDA4-F25E4975D6A2}" srcOrd="2" destOrd="0" parTransId="{DA01D679-FD37-452B-BAC9-9FD4C218D9DB}" sibTransId="{7121512A-D133-454E-95C3-20F404D45E41}"/>
    <dgm:cxn modelId="{96B34AB5-733A-442F-9002-F563AF26A172}" type="presOf" srcId="{95C5F678-D05A-4E6D-BDA4-F25E4975D6A2}" destId="{187D6BCB-7C75-4D90-9341-3FF405168590}" srcOrd="0" destOrd="0" presId="urn:microsoft.com/office/officeart/2018/2/layout/IconLabelList"/>
    <dgm:cxn modelId="{BD19F8FD-478F-4CB7-AA5C-294A1D7652E5}" srcId="{DB4F6643-C171-4687-AA59-574A11E6A8AE}" destId="{4859F2B9-2DBC-4034-AE89-983F5E7E3A04}" srcOrd="1" destOrd="0" parTransId="{59DDAEDE-2160-499A-8CFB-9C6C07F5840D}" sibTransId="{77101D4A-9104-4C4E-B2BF-F5CADB210660}"/>
    <dgm:cxn modelId="{35CDDE74-B80E-4FA9-9118-0C2681CD8017}" type="presOf" srcId="{036F8FE1-3B17-4255-806C-DBB240783FDB}" destId="{D5D81439-2D94-47CF-8822-3356F8F9AC8E}" srcOrd="0" destOrd="0" presId="urn:microsoft.com/office/officeart/2018/2/layout/IconLabelList"/>
    <dgm:cxn modelId="{F65CF234-872D-4618-A05B-80708D341066}" type="presOf" srcId="{51AFF7F0-3093-42C2-9E8B-6D8619C6E8A1}" destId="{22236D23-6B6F-485B-9E15-CD1E8007C621}" srcOrd="0" destOrd="0" presId="urn:microsoft.com/office/officeart/2018/2/layout/IconLabelList"/>
    <dgm:cxn modelId="{4DEE3541-D0FE-443B-ACE9-88AA50D4D14C}" type="presOf" srcId="{4859F2B9-2DBC-4034-AE89-983F5E7E3A04}" destId="{6BDE4249-A769-4190-AA09-EE3EF16E2FEE}" srcOrd="0" destOrd="0" presId="urn:microsoft.com/office/officeart/2018/2/layout/IconLabelList"/>
    <dgm:cxn modelId="{E635CDBA-3F5C-44CC-9E65-590EDBFC5BB5}" type="presOf" srcId="{70AC8BA0-2E99-4A9D-BD67-119B55797BE9}" destId="{F350BB0D-88AD-4B5D-AC27-19D64A22D994}" srcOrd="0" destOrd="0" presId="urn:microsoft.com/office/officeart/2018/2/layout/IconLabelList"/>
    <dgm:cxn modelId="{721FBFB4-E0E5-4FA8-844C-BFD14F31C460}" srcId="{DB4F6643-C171-4687-AA59-574A11E6A8AE}" destId="{70AC8BA0-2E99-4A9D-BD67-119B55797BE9}" srcOrd="5" destOrd="0" parTransId="{C6EB04AF-7832-4288-9120-B966B3E94C19}" sibTransId="{8926DC30-DD33-45A5-9DDE-2085256B16F1}"/>
    <dgm:cxn modelId="{DEA1598F-613E-4795-BBEB-7C6C4827089D}" type="presParOf" srcId="{B0853429-4D9F-4A3D-A010-244DAE7E3143}" destId="{828C526B-57BD-4774-BCE1-6AEDF11CB74E}" srcOrd="0" destOrd="0" presId="urn:microsoft.com/office/officeart/2018/2/layout/IconLabelList"/>
    <dgm:cxn modelId="{633BB81B-C83B-4686-A40E-E349DC0817C3}" type="presParOf" srcId="{828C526B-57BD-4774-BCE1-6AEDF11CB74E}" destId="{475AC926-AC07-49D8-A6AF-23D49B40E7A8}" srcOrd="0" destOrd="0" presId="urn:microsoft.com/office/officeart/2018/2/layout/IconLabelList"/>
    <dgm:cxn modelId="{BBDA86B8-19AA-484C-831C-4A980C1301C6}" type="presParOf" srcId="{828C526B-57BD-4774-BCE1-6AEDF11CB74E}" destId="{41EB130C-47D8-49EA-BCB3-FF744527CA32}" srcOrd="1" destOrd="0" presId="urn:microsoft.com/office/officeart/2018/2/layout/IconLabelList"/>
    <dgm:cxn modelId="{2C7AC2F7-FE34-41B8-8DC0-A2F8590726F3}" type="presParOf" srcId="{828C526B-57BD-4774-BCE1-6AEDF11CB74E}" destId="{D5D81439-2D94-47CF-8822-3356F8F9AC8E}" srcOrd="2" destOrd="0" presId="urn:microsoft.com/office/officeart/2018/2/layout/IconLabelList"/>
    <dgm:cxn modelId="{A944D088-5E23-4F58-912B-A20B3930F1CD}" type="presParOf" srcId="{B0853429-4D9F-4A3D-A010-244DAE7E3143}" destId="{5B3469C1-B88C-417B-8040-1BCBD89B889F}" srcOrd="1" destOrd="0" presId="urn:microsoft.com/office/officeart/2018/2/layout/IconLabelList"/>
    <dgm:cxn modelId="{0C641EA5-11E0-421C-B9C5-E4A2B2DF1F97}" type="presParOf" srcId="{B0853429-4D9F-4A3D-A010-244DAE7E3143}" destId="{FB20D880-DA44-4E0F-8D20-084E7934F741}" srcOrd="2" destOrd="0" presId="urn:microsoft.com/office/officeart/2018/2/layout/IconLabelList"/>
    <dgm:cxn modelId="{DDC273C2-5640-4877-A5D4-D599B171E8A1}" type="presParOf" srcId="{FB20D880-DA44-4E0F-8D20-084E7934F741}" destId="{DC120CC5-9412-4987-8915-AA3F15F15659}" srcOrd="0" destOrd="0" presId="urn:microsoft.com/office/officeart/2018/2/layout/IconLabelList"/>
    <dgm:cxn modelId="{58240691-C036-4E02-B4E9-0A2C4C93784D}" type="presParOf" srcId="{FB20D880-DA44-4E0F-8D20-084E7934F741}" destId="{5E2BE1C5-B117-4B62-88BD-32152D6C3828}" srcOrd="1" destOrd="0" presId="urn:microsoft.com/office/officeart/2018/2/layout/IconLabelList"/>
    <dgm:cxn modelId="{B389D63B-9D25-4905-9AC5-F3C03C59EC77}" type="presParOf" srcId="{FB20D880-DA44-4E0F-8D20-084E7934F741}" destId="{6BDE4249-A769-4190-AA09-EE3EF16E2FEE}" srcOrd="2" destOrd="0" presId="urn:microsoft.com/office/officeart/2018/2/layout/IconLabelList"/>
    <dgm:cxn modelId="{13661623-12B5-44F2-B264-BD07CD57689E}" type="presParOf" srcId="{B0853429-4D9F-4A3D-A010-244DAE7E3143}" destId="{0C222610-6928-4251-9EC0-8AF6F80885B7}" srcOrd="3" destOrd="0" presId="urn:microsoft.com/office/officeart/2018/2/layout/IconLabelList"/>
    <dgm:cxn modelId="{D2E60F1C-7485-4C2E-858C-C2036BC78977}" type="presParOf" srcId="{B0853429-4D9F-4A3D-A010-244DAE7E3143}" destId="{4B9B8CA1-3613-4DCC-83D1-0318A06FC4B8}" srcOrd="4" destOrd="0" presId="urn:microsoft.com/office/officeart/2018/2/layout/IconLabelList"/>
    <dgm:cxn modelId="{C09789AC-A31C-4FD8-9EF5-673FBA4BBDA5}" type="presParOf" srcId="{4B9B8CA1-3613-4DCC-83D1-0318A06FC4B8}" destId="{624FB632-FB89-4392-AD98-E5D2380A2961}" srcOrd="0" destOrd="0" presId="urn:microsoft.com/office/officeart/2018/2/layout/IconLabelList"/>
    <dgm:cxn modelId="{82523AD4-7470-4BFF-ADE3-18427E6C728B}" type="presParOf" srcId="{4B9B8CA1-3613-4DCC-83D1-0318A06FC4B8}" destId="{9F653B21-FC02-450D-A98D-BF32153AF91E}" srcOrd="1" destOrd="0" presId="urn:microsoft.com/office/officeart/2018/2/layout/IconLabelList"/>
    <dgm:cxn modelId="{7B0B69E9-E8CF-4B1F-9C38-FF6C25C83614}" type="presParOf" srcId="{4B9B8CA1-3613-4DCC-83D1-0318A06FC4B8}" destId="{187D6BCB-7C75-4D90-9341-3FF405168590}" srcOrd="2" destOrd="0" presId="urn:microsoft.com/office/officeart/2018/2/layout/IconLabelList"/>
    <dgm:cxn modelId="{6CA7725E-E727-4783-8C81-75FB6BAFEEEC}" type="presParOf" srcId="{B0853429-4D9F-4A3D-A010-244DAE7E3143}" destId="{318FAADE-95E5-40E6-BB33-B847EA5F3E08}" srcOrd="5" destOrd="0" presId="urn:microsoft.com/office/officeart/2018/2/layout/IconLabelList"/>
    <dgm:cxn modelId="{0DDE22F8-9397-43F8-9850-A74465406152}" type="presParOf" srcId="{B0853429-4D9F-4A3D-A010-244DAE7E3143}" destId="{7B1D8253-E7C8-4E59-BD3E-D3E09F37036F}" srcOrd="6" destOrd="0" presId="urn:microsoft.com/office/officeart/2018/2/layout/IconLabelList"/>
    <dgm:cxn modelId="{FC2F2752-7ACA-4680-8C63-7C56A2F61EA7}" type="presParOf" srcId="{7B1D8253-E7C8-4E59-BD3E-D3E09F37036F}" destId="{5C768540-F6FC-4349-A7B4-A0E001C3F201}" srcOrd="0" destOrd="0" presId="urn:microsoft.com/office/officeart/2018/2/layout/IconLabelList"/>
    <dgm:cxn modelId="{22EC7624-8D45-4CDF-9AD8-081B83D955EF}" type="presParOf" srcId="{7B1D8253-E7C8-4E59-BD3E-D3E09F37036F}" destId="{AF7DCEA0-87D2-49B6-A9E4-BACECA8385F9}" srcOrd="1" destOrd="0" presId="urn:microsoft.com/office/officeart/2018/2/layout/IconLabelList"/>
    <dgm:cxn modelId="{BA03C231-D526-434F-93CF-BFBE3FF66018}" type="presParOf" srcId="{7B1D8253-E7C8-4E59-BD3E-D3E09F37036F}" destId="{7FF0A78E-64EA-4092-B67E-68315430E2DB}" srcOrd="2" destOrd="0" presId="urn:microsoft.com/office/officeart/2018/2/layout/IconLabelList"/>
    <dgm:cxn modelId="{E6F7BD66-01C6-4FC5-B7F6-8CE9FA08AE94}" type="presParOf" srcId="{B0853429-4D9F-4A3D-A010-244DAE7E3143}" destId="{784A20CF-EBBF-490E-B386-330456F3FA91}" srcOrd="7" destOrd="0" presId="urn:microsoft.com/office/officeart/2018/2/layout/IconLabelList"/>
    <dgm:cxn modelId="{85E0F688-AD86-4859-9195-CB99EE25F7EE}" type="presParOf" srcId="{B0853429-4D9F-4A3D-A010-244DAE7E3143}" destId="{10E2DB7F-BEDD-4F80-B3E1-C637F89DE765}" srcOrd="8" destOrd="0" presId="urn:microsoft.com/office/officeart/2018/2/layout/IconLabelList"/>
    <dgm:cxn modelId="{15069A8A-5B7A-47DB-BED0-09C88334C9B7}" type="presParOf" srcId="{10E2DB7F-BEDD-4F80-B3E1-C637F89DE765}" destId="{09A76EF3-F2C7-4E77-B1C9-79AD1B6F521D}" srcOrd="0" destOrd="0" presId="urn:microsoft.com/office/officeart/2018/2/layout/IconLabelList"/>
    <dgm:cxn modelId="{87866DFE-56DC-4890-96DA-D07CB8F6F07A}" type="presParOf" srcId="{10E2DB7F-BEDD-4F80-B3E1-C637F89DE765}" destId="{0AF03FEA-DA20-4294-8AE8-A1B01A0493F5}" srcOrd="1" destOrd="0" presId="urn:microsoft.com/office/officeart/2018/2/layout/IconLabelList"/>
    <dgm:cxn modelId="{6D0C0AB6-9826-4525-92DD-59FE48B9E513}" type="presParOf" srcId="{10E2DB7F-BEDD-4F80-B3E1-C637F89DE765}" destId="{22236D23-6B6F-485B-9E15-CD1E8007C621}" srcOrd="2" destOrd="0" presId="urn:microsoft.com/office/officeart/2018/2/layout/IconLabelList"/>
    <dgm:cxn modelId="{B8C913BA-B141-4E43-B768-54E411CC3D04}" type="presParOf" srcId="{B0853429-4D9F-4A3D-A010-244DAE7E3143}" destId="{2894FA81-CE07-4C5D-A905-FE37371AAE57}" srcOrd="9" destOrd="0" presId="urn:microsoft.com/office/officeart/2018/2/layout/IconLabelList"/>
    <dgm:cxn modelId="{885A0219-1D0E-42D4-8444-730082EBB8D2}" type="presParOf" srcId="{B0853429-4D9F-4A3D-A010-244DAE7E3143}" destId="{97961FEF-F596-4FBC-A83A-47EF1C5309AE}" srcOrd="10" destOrd="0" presId="urn:microsoft.com/office/officeart/2018/2/layout/IconLabelList"/>
    <dgm:cxn modelId="{EADA9CFA-25F4-4720-8D77-BFE20F1A24C0}" type="presParOf" srcId="{97961FEF-F596-4FBC-A83A-47EF1C5309AE}" destId="{39632DC1-B376-4D04-9DAF-C24A5BFCC2C8}" srcOrd="0" destOrd="0" presId="urn:microsoft.com/office/officeart/2018/2/layout/IconLabelList"/>
    <dgm:cxn modelId="{C7FF72E9-3D5D-4FA0-8542-5840D502DEFB}" type="presParOf" srcId="{97961FEF-F596-4FBC-A83A-47EF1C5309AE}" destId="{EC2F0D97-656E-4284-8F8B-356909AC8E5B}" srcOrd="1" destOrd="0" presId="urn:microsoft.com/office/officeart/2018/2/layout/IconLabelList"/>
    <dgm:cxn modelId="{7D095CE9-C6CE-4591-95A8-D2BA8658C59C}" type="presParOf" srcId="{97961FEF-F596-4FBC-A83A-47EF1C5309AE}" destId="{F350BB0D-88AD-4B5D-AC27-19D64A22D99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4F6643-C171-4687-AA59-574A11E6A8AE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6F8FE1-3B17-4255-806C-DBB240783FDB}">
      <dgm:prSet custT="1"/>
      <dgm:spPr/>
      <dgm:t>
        <a:bodyPr/>
        <a:lstStyle/>
        <a:p>
          <a:r>
            <a:rPr lang="es-ES" sz="2400" dirty="0">
              <a:latin typeface="Agency FB" panose="020B0503020202020204" pitchFamily="34" charset="0"/>
            </a:rPr>
            <a:t>ESCOLA DE TENNIS</a:t>
          </a:r>
        </a:p>
        <a:p>
          <a:r>
            <a:rPr lang="es-ES" sz="24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</a:rPr>
            <a:t>BETULO TENNIS ACADEMY  </a:t>
          </a:r>
        </a:p>
        <a:p>
          <a:r>
            <a:rPr lang="es-ES" sz="2400" dirty="0">
              <a:latin typeface="Agency FB" panose="020B0503020202020204" pitchFamily="34" charset="0"/>
            </a:rPr>
            <a:t>PER A NENS I ADULTS AMB MES DE 130 MEMBRES</a:t>
          </a:r>
          <a:endParaRPr lang="en-US" sz="2400" dirty="0">
            <a:latin typeface="Agency FB" panose="020B0503020202020204" pitchFamily="34" charset="0"/>
          </a:endParaRPr>
        </a:p>
      </dgm:t>
    </dgm:pt>
    <dgm:pt modelId="{7C982B41-30AE-4E38-9437-794B1B5CA22B}" type="parTrans" cxnId="{F30A15C8-14E4-4068-9239-14D6A02F3D8D}">
      <dgm:prSet/>
      <dgm:spPr/>
      <dgm:t>
        <a:bodyPr/>
        <a:lstStyle/>
        <a:p>
          <a:endParaRPr lang="en-US"/>
        </a:p>
      </dgm:t>
    </dgm:pt>
    <dgm:pt modelId="{4FEC43A1-D802-4682-B13C-767732130452}" type="sibTrans" cxnId="{F30A15C8-14E4-4068-9239-14D6A02F3D8D}">
      <dgm:prSet/>
      <dgm:spPr/>
      <dgm:t>
        <a:bodyPr/>
        <a:lstStyle/>
        <a:p>
          <a:endParaRPr lang="en-US"/>
        </a:p>
      </dgm:t>
    </dgm:pt>
    <dgm:pt modelId="{4859F2B9-2DBC-4034-AE89-983F5E7E3A04}">
      <dgm:prSet custT="1"/>
      <dgm:spPr/>
      <dgm:t>
        <a:bodyPr/>
        <a:lstStyle/>
        <a:p>
          <a:r>
            <a:rPr lang="es-ES" sz="1800" dirty="0">
              <a:latin typeface="Agency FB" panose="020B0503020202020204" pitchFamily="34" charset="0"/>
            </a:rPr>
            <a:t>ESCOLA D’ALTA COMPETICIÓ</a:t>
          </a:r>
        </a:p>
        <a:p>
          <a:r>
            <a:rPr lang="es-ES" sz="18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</a:rPr>
            <a:t>‘WE TENNIS BARCELONA’  </a:t>
          </a:r>
        </a:p>
        <a:p>
          <a:r>
            <a:rPr lang="es-ES" sz="1800" dirty="0">
              <a:latin typeface="Agency FB" panose="020B0503020202020204" pitchFamily="34" charset="0"/>
            </a:rPr>
            <a:t>Conta </a:t>
          </a:r>
          <a:r>
            <a:rPr lang="es-ES" sz="1800" dirty="0" err="1">
              <a:latin typeface="Agency FB" panose="020B0503020202020204" pitchFamily="34" charset="0"/>
            </a:rPr>
            <a:t>amb</a:t>
          </a:r>
          <a:r>
            <a:rPr lang="es-ES" sz="1800" dirty="0">
              <a:latin typeface="Agency FB" panose="020B0503020202020204" pitchFamily="34" charset="0"/>
            </a:rPr>
            <a:t> 30 jugador </a:t>
          </a:r>
          <a:r>
            <a:rPr lang="es-ES" sz="1800" dirty="0" err="1">
              <a:latin typeface="Agency FB" panose="020B0503020202020204" pitchFamily="34" charset="0"/>
            </a:rPr>
            <a:t>d’arreu</a:t>
          </a:r>
          <a:r>
            <a:rPr lang="es-ES" sz="1800" dirty="0">
              <a:latin typeface="Agency FB" panose="020B0503020202020204" pitchFamily="34" charset="0"/>
            </a:rPr>
            <a:t> del </a:t>
          </a:r>
          <a:r>
            <a:rPr lang="es-ES" sz="1800" dirty="0" err="1">
              <a:latin typeface="Agency FB" panose="020B0503020202020204" pitchFamily="34" charset="0"/>
            </a:rPr>
            <a:t>món</a:t>
          </a:r>
          <a:r>
            <a:rPr lang="es-ES" sz="1800" dirty="0">
              <a:latin typeface="Agency FB" panose="020B0503020202020204" pitchFamily="34" charset="0"/>
            </a:rPr>
            <a:t> </a:t>
          </a:r>
        </a:p>
        <a:p>
          <a:r>
            <a:rPr lang="es-ES" sz="1800" dirty="0">
              <a:latin typeface="Agency FB" panose="020B0503020202020204" pitchFamily="34" charset="0"/>
            </a:rPr>
            <a:t>DIRIGIDA PER </a:t>
          </a:r>
        </a:p>
        <a:p>
          <a:r>
            <a:rPr lang="es-ES" sz="1800" dirty="0">
              <a:latin typeface="Agency FB" panose="020B0503020202020204" pitchFamily="34" charset="0"/>
            </a:rPr>
            <a:t>JOAN BALCELLS I DAVID OLLÉS</a:t>
          </a:r>
          <a:endParaRPr lang="en-US" sz="1800" dirty="0">
            <a:latin typeface="Agency FB" panose="020B0503020202020204" pitchFamily="34" charset="0"/>
          </a:endParaRPr>
        </a:p>
      </dgm:t>
    </dgm:pt>
    <dgm:pt modelId="{59DDAEDE-2160-499A-8CFB-9C6C07F5840D}" type="parTrans" cxnId="{BD19F8FD-478F-4CB7-AA5C-294A1D7652E5}">
      <dgm:prSet/>
      <dgm:spPr/>
      <dgm:t>
        <a:bodyPr/>
        <a:lstStyle/>
        <a:p>
          <a:endParaRPr lang="en-US"/>
        </a:p>
      </dgm:t>
    </dgm:pt>
    <dgm:pt modelId="{77101D4A-9104-4C4E-B2BF-F5CADB210660}" type="sibTrans" cxnId="{BD19F8FD-478F-4CB7-AA5C-294A1D7652E5}">
      <dgm:prSet/>
      <dgm:spPr/>
      <dgm:t>
        <a:bodyPr/>
        <a:lstStyle/>
        <a:p>
          <a:endParaRPr lang="en-US"/>
        </a:p>
      </dgm:t>
    </dgm:pt>
    <dgm:pt modelId="{B912DAAA-2F69-49AE-8A62-8C151C3EEE90}" type="pres">
      <dgm:prSet presAssocID="{DB4F6643-C171-4687-AA59-574A11E6A8A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9A0495D-AFE4-4F5F-BC0C-03FE284AB761}" type="pres">
      <dgm:prSet presAssocID="{036F8FE1-3B17-4255-806C-DBB240783FDB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005306-B545-472D-9B00-4E44AFF764A9}" type="pres">
      <dgm:prSet presAssocID="{036F8FE1-3B17-4255-806C-DBB240783FDB}" presName="spNode" presStyleCnt="0"/>
      <dgm:spPr/>
    </dgm:pt>
    <dgm:pt modelId="{2BE787ED-ABB4-4B40-9964-EA9ACA7A192D}" type="pres">
      <dgm:prSet presAssocID="{4FEC43A1-D802-4682-B13C-767732130452}" presName="sibTrans" presStyleLbl="sibTrans1D1" presStyleIdx="0" presStyleCnt="2"/>
      <dgm:spPr/>
      <dgm:t>
        <a:bodyPr/>
        <a:lstStyle/>
        <a:p>
          <a:endParaRPr lang="es-ES"/>
        </a:p>
      </dgm:t>
    </dgm:pt>
    <dgm:pt modelId="{8A490BDB-D952-4942-BDB9-A7D689830032}" type="pres">
      <dgm:prSet presAssocID="{4859F2B9-2DBC-4034-AE89-983F5E7E3A0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FE639D-D74A-4206-AF89-69B63402E0FC}" type="pres">
      <dgm:prSet presAssocID="{4859F2B9-2DBC-4034-AE89-983F5E7E3A04}" presName="spNode" presStyleCnt="0"/>
      <dgm:spPr/>
    </dgm:pt>
    <dgm:pt modelId="{FFFD72D9-41D2-4B00-8038-F78AC8024295}" type="pres">
      <dgm:prSet presAssocID="{77101D4A-9104-4C4E-B2BF-F5CADB210660}" presName="sibTrans" presStyleLbl="sibTrans1D1" presStyleIdx="1" presStyleCnt="2"/>
      <dgm:spPr/>
      <dgm:t>
        <a:bodyPr/>
        <a:lstStyle/>
        <a:p>
          <a:endParaRPr lang="es-ES"/>
        </a:p>
      </dgm:t>
    </dgm:pt>
  </dgm:ptLst>
  <dgm:cxnLst>
    <dgm:cxn modelId="{CB30C01E-7622-48FC-854A-F2290D3B3272}" type="presOf" srcId="{77101D4A-9104-4C4E-B2BF-F5CADB210660}" destId="{FFFD72D9-41D2-4B00-8038-F78AC8024295}" srcOrd="0" destOrd="0" presId="urn:microsoft.com/office/officeart/2005/8/layout/cycle6"/>
    <dgm:cxn modelId="{EF30F789-4130-453E-A58C-6C4F883715B1}" type="presOf" srcId="{DB4F6643-C171-4687-AA59-574A11E6A8AE}" destId="{B912DAAA-2F69-49AE-8A62-8C151C3EEE90}" srcOrd="0" destOrd="0" presId="urn:microsoft.com/office/officeart/2005/8/layout/cycle6"/>
    <dgm:cxn modelId="{F30A15C8-14E4-4068-9239-14D6A02F3D8D}" srcId="{DB4F6643-C171-4687-AA59-574A11E6A8AE}" destId="{036F8FE1-3B17-4255-806C-DBB240783FDB}" srcOrd="0" destOrd="0" parTransId="{7C982B41-30AE-4E38-9437-794B1B5CA22B}" sibTransId="{4FEC43A1-D802-4682-B13C-767732130452}"/>
    <dgm:cxn modelId="{D4EF0C27-9DE0-4E95-BA11-CDE153601447}" type="presOf" srcId="{036F8FE1-3B17-4255-806C-DBB240783FDB}" destId="{19A0495D-AFE4-4F5F-BC0C-03FE284AB761}" srcOrd="0" destOrd="0" presId="urn:microsoft.com/office/officeart/2005/8/layout/cycle6"/>
    <dgm:cxn modelId="{258D8CF9-C286-40CF-A77E-26A7715D5808}" type="presOf" srcId="{4859F2B9-2DBC-4034-AE89-983F5E7E3A04}" destId="{8A490BDB-D952-4942-BDB9-A7D689830032}" srcOrd="0" destOrd="0" presId="urn:microsoft.com/office/officeart/2005/8/layout/cycle6"/>
    <dgm:cxn modelId="{1E503CEF-FC36-4089-9D1B-CA5D0C6AE4A6}" type="presOf" srcId="{4FEC43A1-D802-4682-B13C-767732130452}" destId="{2BE787ED-ABB4-4B40-9964-EA9ACA7A192D}" srcOrd="0" destOrd="0" presId="urn:microsoft.com/office/officeart/2005/8/layout/cycle6"/>
    <dgm:cxn modelId="{BD19F8FD-478F-4CB7-AA5C-294A1D7652E5}" srcId="{DB4F6643-C171-4687-AA59-574A11E6A8AE}" destId="{4859F2B9-2DBC-4034-AE89-983F5E7E3A04}" srcOrd="1" destOrd="0" parTransId="{59DDAEDE-2160-499A-8CFB-9C6C07F5840D}" sibTransId="{77101D4A-9104-4C4E-B2BF-F5CADB210660}"/>
    <dgm:cxn modelId="{44BB232F-F56B-40A4-80D1-489EF58B4D1A}" type="presParOf" srcId="{B912DAAA-2F69-49AE-8A62-8C151C3EEE90}" destId="{19A0495D-AFE4-4F5F-BC0C-03FE284AB761}" srcOrd="0" destOrd="0" presId="urn:microsoft.com/office/officeart/2005/8/layout/cycle6"/>
    <dgm:cxn modelId="{F1EE431B-B1D9-4AAD-9D41-DDA30F835E66}" type="presParOf" srcId="{B912DAAA-2F69-49AE-8A62-8C151C3EEE90}" destId="{59005306-B545-472D-9B00-4E44AFF764A9}" srcOrd="1" destOrd="0" presId="urn:microsoft.com/office/officeart/2005/8/layout/cycle6"/>
    <dgm:cxn modelId="{557EE663-DF60-4797-B162-94DF97C32902}" type="presParOf" srcId="{B912DAAA-2F69-49AE-8A62-8C151C3EEE90}" destId="{2BE787ED-ABB4-4B40-9964-EA9ACA7A192D}" srcOrd="2" destOrd="0" presId="urn:microsoft.com/office/officeart/2005/8/layout/cycle6"/>
    <dgm:cxn modelId="{2530F08F-B61E-4767-B9B1-F34028E9B044}" type="presParOf" srcId="{B912DAAA-2F69-49AE-8A62-8C151C3EEE90}" destId="{8A490BDB-D952-4942-BDB9-A7D689830032}" srcOrd="3" destOrd="0" presId="urn:microsoft.com/office/officeart/2005/8/layout/cycle6"/>
    <dgm:cxn modelId="{08C7A407-EADA-4312-A4CD-1F5310049F09}" type="presParOf" srcId="{B912DAAA-2F69-49AE-8A62-8C151C3EEE90}" destId="{0AFE639D-D74A-4206-AF89-69B63402E0FC}" srcOrd="4" destOrd="0" presId="urn:microsoft.com/office/officeart/2005/8/layout/cycle6"/>
    <dgm:cxn modelId="{176DFDC7-816C-4C65-BFF4-A24BCA32A052}" type="presParOf" srcId="{B912DAAA-2F69-49AE-8A62-8C151C3EEE90}" destId="{FFFD72D9-41D2-4B00-8038-F78AC8024295}" srcOrd="5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AC926-AC07-49D8-A6AF-23D49B40E7A8}">
      <dsp:nvSpPr>
        <dsp:cNvPr id="0" name=""/>
        <dsp:cNvSpPr/>
      </dsp:nvSpPr>
      <dsp:spPr>
        <a:xfrm>
          <a:off x="398274" y="1386957"/>
          <a:ext cx="775314" cy="8386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81439-2D94-47CF-8822-3356F8F9AC8E}">
      <dsp:nvSpPr>
        <dsp:cNvPr id="0" name=""/>
        <dsp:cNvSpPr/>
      </dsp:nvSpPr>
      <dsp:spPr>
        <a:xfrm>
          <a:off x="2" y="2529538"/>
          <a:ext cx="1487109" cy="164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baseline="0" dirty="0">
              <a:latin typeface="Agency FB" panose="020B0503020202020204" pitchFamily="34" charset="0"/>
            </a:rPr>
            <a:t>SEU OFICIAL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baseline="0" dirty="0">
              <a:latin typeface="Agency FB" panose="020B0503020202020204" pitchFamily="34" charset="0"/>
            </a:rPr>
            <a:t> TENNIS CLUB BADALONA</a:t>
          </a:r>
          <a:endParaRPr lang="en-US" sz="2000" kern="1200" baseline="0" dirty="0">
            <a:latin typeface="Agency FB" panose="020B0503020202020204" pitchFamily="34" charset="0"/>
          </a:endParaRPr>
        </a:p>
      </dsp:txBody>
      <dsp:txXfrm>
        <a:off x="2" y="2529538"/>
        <a:ext cx="1487109" cy="1648600"/>
      </dsp:txXfrm>
    </dsp:sp>
    <dsp:sp modelId="{DC120CC5-9412-4987-8915-AA3F15F15659}">
      <dsp:nvSpPr>
        <dsp:cNvPr id="0" name=""/>
        <dsp:cNvSpPr/>
      </dsp:nvSpPr>
      <dsp:spPr>
        <a:xfrm>
          <a:off x="2086450" y="1405308"/>
          <a:ext cx="782835" cy="7803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DE4249-A769-4190-AA09-EE3EF16E2FEE}">
      <dsp:nvSpPr>
        <dsp:cNvPr id="0" name=""/>
        <dsp:cNvSpPr/>
      </dsp:nvSpPr>
      <dsp:spPr>
        <a:xfrm>
          <a:off x="1669654" y="2271143"/>
          <a:ext cx="1487109" cy="164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ORGANITZA: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TCB AMB LA COLABORACIÓ DE LA FEDERACIÓN ESPAÑOLA DE TENIS I LA ITF</a:t>
          </a:r>
          <a:endParaRPr lang="en-US" sz="2000" kern="1200" dirty="0">
            <a:latin typeface="Agency FB" panose="020B0503020202020204" pitchFamily="34" charset="0"/>
          </a:endParaRPr>
        </a:p>
      </dsp:txBody>
      <dsp:txXfrm>
        <a:off x="1669654" y="2271143"/>
        <a:ext cx="1487109" cy="1648600"/>
      </dsp:txXfrm>
    </dsp:sp>
    <dsp:sp modelId="{624FB632-FB89-4392-AD98-E5D2380A2961}">
      <dsp:nvSpPr>
        <dsp:cNvPr id="0" name=""/>
        <dsp:cNvSpPr/>
      </dsp:nvSpPr>
      <dsp:spPr>
        <a:xfrm>
          <a:off x="3815725" y="1408206"/>
          <a:ext cx="800509" cy="8525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7D6BCB-7C75-4D90-9341-3FF405168590}">
      <dsp:nvSpPr>
        <dsp:cNvPr id="0" name=""/>
        <dsp:cNvSpPr/>
      </dsp:nvSpPr>
      <dsp:spPr>
        <a:xfrm>
          <a:off x="3500137" y="2384032"/>
          <a:ext cx="1487109" cy="164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INICI COMPETICIÓ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 </a:t>
          </a:r>
          <a:r>
            <a:rPr lang="es-ES" sz="2000" u="sng" kern="1200" dirty="0">
              <a:latin typeface="Agency FB" panose="020B0503020202020204" pitchFamily="34" charset="0"/>
            </a:rPr>
            <a:t>6 DE MARÇ DE 2025</a:t>
          </a:r>
          <a:endParaRPr lang="en-US" sz="2000" kern="1200" dirty="0">
            <a:latin typeface="Agency FB" panose="020B0503020202020204" pitchFamily="34" charset="0"/>
          </a:endParaRPr>
        </a:p>
      </dsp:txBody>
      <dsp:txXfrm>
        <a:off x="3500137" y="2384032"/>
        <a:ext cx="1487109" cy="1648600"/>
      </dsp:txXfrm>
    </dsp:sp>
    <dsp:sp modelId="{5C768540-F6FC-4349-A7B4-A0E001C3F201}">
      <dsp:nvSpPr>
        <dsp:cNvPr id="0" name=""/>
        <dsp:cNvSpPr/>
      </dsp:nvSpPr>
      <dsp:spPr>
        <a:xfrm>
          <a:off x="5801548" y="1463626"/>
          <a:ext cx="815894" cy="8156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0A78E-64EA-4092-B67E-68315430E2DB}">
      <dsp:nvSpPr>
        <dsp:cNvPr id="0" name=""/>
        <dsp:cNvSpPr/>
      </dsp:nvSpPr>
      <dsp:spPr>
        <a:xfrm>
          <a:off x="5229035" y="1961584"/>
          <a:ext cx="2016371" cy="2430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>
            <a:latin typeface="Agency FB" panose="020B0503020202020204" pitchFamily="34" charset="0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FASE PRÈVIA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(de </a:t>
          </a:r>
          <a:r>
            <a:rPr lang="es-ES" sz="2000" kern="1200" dirty="0" err="1">
              <a:latin typeface="Agency FB" panose="020B0503020202020204" pitchFamily="34" charset="0"/>
            </a:rPr>
            <a:t>dilluns</a:t>
          </a:r>
          <a:r>
            <a:rPr lang="es-ES" sz="2000" kern="1200" dirty="0">
              <a:latin typeface="Agency FB" panose="020B0503020202020204" pitchFamily="34" charset="0"/>
            </a:rPr>
            <a:t> a </a:t>
          </a:r>
          <a:r>
            <a:rPr lang="es-ES" sz="2000" kern="1200" dirty="0" err="1">
              <a:latin typeface="Agency FB" panose="020B0503020202020204" pitchFamily="34" charset="0"/>
            </a:rPr>
            <a:t>dissabte</a:t>
          </a:r>
          <a:r>
            <a:rPr lang="es-ES" sz="2000" kern="1200" dirty="0">
              <a:latin typeface="Agency FB" panose="020B0503020202020204" pitchFamily="34" charset="0"/>
            </a:rPr>
            <a:t>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  FASE FINAL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(de </a:t>
          </a:r>
          <a:r>
            <a:rPr lang="es-ES" sz="2000" kern="1200" dirty="0" err="1">
              <a:latin typeface="Agency FB" panose="020B0503020202020204" pitchFamily="34" charset="0"/>
            </a:rPr>
            <a:t>dimarts</a:t>
          </a:r>
          <a:r>
            <a:rPr lang="es-ES" sz="2000" kern="1200" dirty="0">
              <a:latin typeface="Agency FB" panose="020B0503020202020204" pitchFamily="34" charset="0"/>
            </a:rPr>
            <a:t> a </a:t>
          </a:r>
          <a:r>
            <a:rPr lang="es-ES" sz="2000" kern="1200" dirty="0" err="1">
              <a:latin typeface="Agency FB" panose="020B0503020202020204" pitchFamily="34" charset="0"/>
            </a:rPr>
            <a:t>dissabte</a:t>
          </a:r>
          <a:r>
            <a:rPr lang="es-ES" sz="2000" kern="1200" dirty="0">
              <a:latin typeface="Agency FB" panose="020B0503020202020204" pitchFamily="34" charset="0"/>
            </a:rPr>
            <a:t>)</a:t>
          </a:r>
          <a:endParaRPr lang="en-US" sz="2000" kern="1200" dirty="0">
            <a:latin typeface="Agency FB" panose="020B0503020202020204" pitchFamily="34" charset="0"/>
          </a:endParaRPr>
        </a:p>
      </dsp:txBody>
      <dsp:txXfrm>
        <a:off x="5229035" y="1961584"/>
        <a:ext cx="2016371" cy="2430415"/>
      </dsp:txXfrm>
    </dsp:sp>
    <dsp:sp modelId="{09A76EF3-F2C7-4E77-B1C9-79AD1B6F521D}">
      <dsp:nvSpPr>
        <dsp:cNvPr id="0" name=""/>
        <dsp:cNvSpPr/>
      </dsp:nvSpPr>
      <dsp:spPr>
        <a:xfrm>
          <a:off x="9515159" y="1432911"/>
          <a:ext cx="766025" cy="8405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6D23-6B6F-485B-9E15-CD1E8007C621}">
      <dsp:nvSpPr>
        <dsp:cNvPr id="0" name=""/>
        <dsp:cNvSpPr/>
      </dsp:nvSpPr>
      <dsp:spPr>
        <a:xfrm>
          <a:off x="7535215" y="2530013"/>
          <a:ext cx="1487109" cy="164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DIRECTOR DEL TORNEIG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SR. JOAN BALCELLS</a:t>
          </a:r>
          <a:endParaRPr lang="en-US" sz="2000" kern="1200" dirty="0">
            <a:latin typeface="Agency FB" panose="020B0503020202020204" pitchFamily="34" charset="0"/>
          </a:endParaRPr>
        </a:p>
      </dsp:txBody>
      <dsp:txXfrm>
        <a:off x="7535215" y="2530013"/>
        <a:ext cx="1487109" cy="1648600"/>
      </dsp:txXfrm>
    </dsp:sp>
    <dsp:sp modelId="{39632DC1-B376-4D04-9DAF-C24A5BFCC2C8}">
      <dsp:nvSpPr>
        <dsp:cNvPr id="0" name=""/>
        <dsp:cNvSpPr/>
      </dsp:nvSpPr>
      <dsp:spPr>
        <a:xfrm>
          <a:off x="7778126" y="1405487"/>
          <a:ext cx="822104" cy="84170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 w="158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50BB0D-88AD-4B5D-AC27-19D64A22D994}">
      <dsp:nvSpPr>
        <dsp:cNvPr id="0" name=""/>
        <dsp:cNvSpPr/>
      </dsp:nvSpPr>
      <dsp:spPr>
        <a:xfrm>
          <a:off x="9178441" y="2530301"/>
          <a:ext cx="1487109" cy="164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PERSONAL DE CONTACTE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>
              <a:latin typeface="Agency FB" panose="020B0503020202020204" pitchFamily="34" charset="0"/>
            </a:rPr>
            <a:t> SR. ORIOL CARRERAS</a:t>
          </a:r>
          <a:endParaRPr lang="en-US" sz="2000" kern="1200" dirty="0">
            <a:latin typeface="Agency FB" panose="020B0503020202020204" pitchFamily="34" charset="0"/>
          </a:endParaRPr>
        </a:p>
      </dsp:txBody>
      <dsp:txXfrm>
        <a:off x="9178441" y="2530301"/>
        <a:ext cx="1487109" cy="1648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0495D-AFE4-4F5F-BC0C-03FE284AB761}">
      <dsp:nvSpPr>
        <dsp:cNvPr id="0" name=""/>
        <dsp:cNvSpPr/>
      </dsp:nvSpPr>
      <dsp:spPr>
        <a:xfrm>
          <a:off x="1714339" y="1039573"/>
          <a:ext cx="2990119" cy="19435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gency FB" panose="020B0503020202020204" pitchFamily="34" charset="0"/>
            </a:rPr>
            <a:t>ESCOLA DE TENNIS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</a:rPr>
            <a:t>BETULO TENNIS ACADEMY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>
              <a:latin typeface="Agency FB" panose="020B0503020202020204" pitchFamily="34" charset="0"/>
            </a:rPr>
            <a:t>PER A NENS I ADULTS AMB MES DE 130 MEMBRES</a:t>
          </a:r>
          <a:endParaRPr lang="en-US" sz="2400" kern="1200" dirty="0">
            <a:latin typeface="Agency FB" panose="020B0503020202020204" pitchFamily="34" charset="0"/>
          </a:endParaRPr>
        </a:p>
      </dsp:txBody>
      <dsp:txXfrm>
        <a:off x="1809217" y="1134451"/>
        <a:ext cx="2800363" cy="1753821"/>
      </dsp:txXfrm>
    </dsp:sp>
    <dsp:sp modelId="{2BE787ED-ABB4-4B40-9964-EA9ACA7A192D}">
      <dsp:nvSpPr>
        <dsp:cNvPr id="0" name=""/>
        <dsp:cNvSpPr/>
      </dsp:nvSpPr>
      <dsp:spPr>
        <a:xfrm>
          <a:off x="3209399" y="360630"/>
          <a:ext cx="3301463" cy="3301463"/>
        </a:xfrm>
        <a:custGeom>
          <a:avLst/>
          <a:gdLst/>
          <a:ahLst/>
          <a:cxnLst/>
          <a:rect l="0" t="0" r="0" b="0"/>
          <a:pathLst>
            <a:path>
              <a:moveTo>
                <a:pt x="332246" y="657498"/>
              </a:moveTo>
              <a:arcTo wR="1650731" hR="1650731" stAng="13019474" swAng="636105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490BDB-D952-4942-BDB9-A7D689830032}">
      <dsp:nvSpPr>
        <dsp:cNvPr id="0" name=""/>
        <dsp:cNvSpPr/>
      </dsp:nvSpPr>
      <dsp:spPr>
        <a:xfrm>
          <a:off x="5015803" y="1039573"/>
          <a:ext cx="2990119" cy="19435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gency FB" panose="020B0503020202020204" pitchFamily="34" charset="0"/>
            </a:rPr>
            <a:t>ESCOLA D’ALTA COMPETICIÓ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</a:rPr>
            <a:t>‘WE TENNIS BARCELONA’ 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gency FB" panose="020B0503020202020204" pitchFamily="34" charset="0"/>
            </a:rPr>
            <a:t>Conta </a:t>
          </a:r>
          <a:r>
            <a:rPr lang="es-ES" sz="1800" kern="1200" dirty="0" err="1">
              <a:latin typeface="Agency FB" panose="020B0503020202020204" pitchFamily="34" charset="0"/>
            </a:rPr>
            <a:t>amb</a:t>
          </a:r>
          <a:r>
            <a:rPr lang="es-ES" sz="1800" kern="1200" dirty="0">
              <a:latin typeface="Agency FB" panose="020B0503020202020204" pitchFamily="34" charset="0"/>
            </a:rPr>
            <a:t> 30 jugador </a:t>
          </a:r>
          <a:r>
            <a:rPr lang="es-ES" sz="1800" kern="1200" dirty="0" err="1">
              <a:latin typeface="Agency FB" panose="020B0503020202020204" pitchFamily="34" charset="0"/>
            </a:rPr>
            <a:t>d’arreu</a:t>
          </a:r>
          <a:r>
            <a:rPr lang="es-ES" sz="1800" kern="1200" dirty="0">
              <a:latin typeface="Agency FB" panose="020B0503020202020204" pitchFamily="34" charset="0"/>
            </a:rPr>
            <a:t> del </a:t>
          </a:r>
          <a:r>
            <a:rPr lang="es-ES" sz="1800" kern="1200" dirty="0" err="1">
              <a:latin typeface="Agency FB" panose="020B0503020202020204" pitchFamily="34" charset="0"/>
            </a:rPr>
            <a:t>món</a:t>
          </a:r>
          <a:r>
            <a:rPr lang="es-ES" sz="1800" kern="1200" dirty="0">
              <a:latin typeface="Agency FB" panose="020B0503020202020204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gency FB" panose="020B0503020202020204" pitchFamily="34" charset="0"/>
            </a:rPr>
            <a:t>DIRIGIDA PER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gency FB" panose="020B0503020202020204" pitchFamily="34" charset="0"/>
            </a:rPr>
            <a:t>JOAN BALCELLS I DAVID OLLÉS</a:t>
          </a:r>
          <a:endParaRPr lang="en-US" sz="1800" kern="1200" dirty="0">
            <a:latin typeface="Agency FB" panose="020B0503020202020204" pitchFamily="34" charset="0"/>
          </a:endParaRPr>
        </a:p>
      </dsp:txBody>
      <dsp:txXfrm>
        <a:off x="5110681" y="1134451"/>
        <a:ext cx="2800363" cy="1753821"/>
      </dsp:txXfrm>
    </dsp:sp>
    <dsp:sp modelId="{FFFD72D9-41D2-4B00-8038-F78AC8024295}">
      <dsp:nvSpPr>
        <dsp:cNvPr id="0" name=""/>
        <dsp:cNvSpPr/>
      </dsp:nvSpPr>
      <dsp:spPr>
        <a:xfrm>
          <a:off x="3209399" y="360630"/>
          <a:ext cx="3301463" cy="3301463"/>
        </a:xfrm>
        <a:custGeom>
          <a:avLst/>
          <a:gdLst/>
          <a:ahLst/>
          <a:cxnLst/>
          <a:rect l="0" t="0" r="0" b="0"/>
          <a:pathLst>
            <a:path>
              <a:moveTo>
                <a:pt x="2969216" y="2643965"/>
              </a:moveTo>
              <a:arcTo wR="1650731" hR="1650731" stAng="2219474" swAng="636105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4915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453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33664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04006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307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3563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1508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9263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0205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189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6946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1FC8E16-3C03-4238-9C6F-B34F3D10F77E}" type="datetime1">
              <a:rPr lang="en-US" smtClean="0"/>
              <a:t>1/27/2025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F646F3F-274D-499B-ABBE-824EB4ABDC3D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2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be.com/watch?v=uuX--ZQJSLY&amp;si=zsteMM60h79DAvkL" TargetMode="Externa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g"/><Relationship Id="rId7" Type="http://schemas.openxmlformats.org/officeDocument/2006/relationships/image" Target="../media/image53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5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-up of tennis ball hitting on a net">
            <a:extLst>
              <a:ext uri="{FF2B5EF4-FFF2-40B4-BE49-F238E27FC236}">
                <a16:creationId xmlns:a16="http://schemas.microsoft.com/office/drawing/2014/main" id="{7D1ABAAC-72A0-3C89-8C54-DEF4615CD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073" r="-1" b="-1"/>
          <a:stretch/>
        </p:blipFill>
        <p:spPr>
          <a:xfrm>
            <a:off x="0" y="-1"/>
            <a:ext cx="121889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0BC778-BC80-50EF-D201-E87E6E2A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 sz="80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ITF AUDAX BADALONA OPEN TENNIS 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76F75D-BF7F-0804-FD24-D4B36DC49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585" y="127001"/>
            <a:ext cx="3096926" cy="5571066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gency FB" panose="020B0503020202020204" pitchFamily="34" charset="0"/>
              </a:rPr>
              <a:t>XXVIII </a:t>
            </a:r>
          </a:p>
          <a:p>
            <a:r>
              <a:rPr lang="en-US" sz="3600" dirty="0" err="1">
                <a:solidFill>
                  <a:schemeClr val="tx1"/>
                </a:solidFill>
                <a:latin typeface="Agency FB" panose="020B0503020202020204" pitchFamily="34" charset="0"/>
              </a:rPr>
              <a:t>Trofeu</a:t>
            </a:r>
            <a:r>
              <a:rPr lang="en-US" sz="3600" dirty="0">
                <a:solidFill>
                  <a:schemeClr val="tx1"/>
                </a:solidFill>
                <a:latin typeface="Agency FB" panose="020B0503020202020204" pitchFamily="34" charset="0"/>
              </a:rPr>
              <a:t> </a:t>
            </a:r>
          </a:p>
          <a:p>
            <a:r>
              <a:rPr lang="en-US" sz="3600" dirty="0">
                <a:solidFill>
                  <a:schemeClr val="tx1"/>
                </a:solidFill>
                <a:latin typeface="Agency FB" panose="020B0503020202020204" pitchFamily="34" charset="0"/>
              </a:rPr>
              <a:t>ANELLA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9714775-E361-D423-78DD-D0951F221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8834" y="3313363"/>
            <a:ext cx="1299258" cy="17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29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-224288"/>
            <a:ext cx="454331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600" dirty="0">
                <a:latin typeface="Agency FB" panose="020B0503020202020204" pitchFamily="34" charset="0"/>
              </a:rPr>
              <a:t>patrocinador INSTITUCIONAL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B257E-85AC-9F20-BF54-FDAAC841E972}"/>
              </a:ext>
            </a:extLst>
          </p:cNvPr>
          <p:cNvSpPr txBox="1"/>
          <p:nvPr/>
        </p:nvSpPr>
        <p:spPr>
          <a:xfrm>
            <a:off x="5030565" y="1282258"/>
            <a:ext cx="649641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100" dirty="0">
                <a:latin typeface="Agency FB" panose="020B0503020202020204" pitchFamily="34" charset="0"/>
              </a:rPr>
              <a:t>El </a:t>
            </a:r>
            <a:r>
              <a:rPr lang="es-ES" sz="21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PATROCINADOR INSTITUCIONAL </a:t>
            </a:r>
            <a:r>
              <a:rPr lang="es-ES" sz="2100" dirty="0">
                <a:latin typeface="Agency FB" panose="020B0503020202020204" pitchFamily="34" charset="0"/>
              </a:rPr>
              <a:t>del </a:t>
            </a:r>
            <a:r>
              <a:rPr lang="es-ES" sz="2100" dirty="0" err="1">
                <a:latin typeface="Agency FB" panose="020B0503020202020204" pitchFamily="34" charset="0"/>
              </a:rPr>
              <a:t>Torneig</a:t>
            </a:r>
            <a:r>
              <a:rPr lang="es-ES" sz="2100" dirty="0">
                <a:latin typeface="Agency FB" panose="020B0503020202020204" pitchFamily="34" charset="0"/>
              </a:rPr>
              <a:t> aporta una </a:t>
            </a:r>
            <a:r>
              <a:rPr lang="es-ES" sz="2100" dirty="0" err="1">
                <a:latin typeface="Agency FB" panose="020B0503020202020204" pitchFamily="34" charset="0"/>
              </a:rPr>
              <a:t>subvenció</a:t>
            </a:r>
            <a:r>
              <a:rPr lang="es-ES" sz="2100" dirty="0">
                <a:latin typeface="Agency FB" panose="020B0503020202020204" pitchFamily="34" charset="0"/>
              </a:rPr>
              <a:t> a </a:t>
            </a:r>
            <a:r>
              <a:rPr lang="es-ES" sz="2100" dirty="0" err="1">
                <a:latin typeface="Agency FB" panose="020B0503020202020204" pitchFamily="34" charset="0"/>
              </a:rPr>
              <a:t>l’activitat</a:t>
            </a:r>
            <a:r>
              <a:rPr lang="es-ES" sz="2100" dirty="0">
                <a:latin typeface="Agency FB" panose="020B0503020202020204" pitchFamily="34" charset="0"/>
              </a:rPr>
              <a:t> esportiva </a:t>
            </a:r>
            <a:r>
              <a:rPr lang="es-ES" sz="2100" dirty="0" err="1">
                <a:latin typeface="Agency FB" panose="020B0503020202020204" pitchFamily="34" charset="0"/>
              </a:rPr>
              <a:t>desenvolupada</a:t>
            </a:r>
            <a:r>
              <a:rPr lang="es-ES" sz="2100" dirty="0">
                <a:latin typeface="Agency FB" panose="020B0503020202020204" pitchFamily="34" charset="0"/>
              </a:rPr>
              <a:t> a Badalona. </a:t>
            </a:r>
            <a:r>
              <a:rPr lang="es-ES" sz="2100" dirty="0" err="1">
                <a:latin typeface="Agency FB" panose="020B0503020202020204" pitchFamily="34" charset="0"/>
              </a:rPr>
              <a:t>Com</a:t>
            </a:r>
            <a:r>
              <a:rPr lang="es-ES" sz="2100" dirty="0">
                <a:latin typeface="Agency FB" panose="020B0503020202020204" pitchFamily="34" charset="0"/>
              </a:rPr>
              <a:t> a patrocinador institucional </a:t>
            </a:r>
            <a:r>
              <a:rPr lang="es-ES" sz="2100" dirty="0" err="1">
                <a:latin typeface="Agency FB" panose="020B0503020202020204" pitchFamily="34" charset="0"/>
              </a:rPr>
              <a:t>pot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fer</a:t>
            </a:r>
            <a:r>
              <a:rPr lang="es-ES" sz="2100" dirty="0">
                <a:latin typeface="Agency FB" panose="020B0503020202020204" pitchFamily="34" charset="0"/>
              </a:rPr>
              <a:t> un </a:t>
            </a:r>
            <a:r>
              <a:rPr lang="es-ES" sz="2100" dirty="0" err="1">
                <a:latin typeface="Agency FB" panose="020B0503020202020204" pitchFamily="34" charset="0"/>
              </a:rPr>
              <a:t>acte</a:t>
            </a:r>
            <a:r>
              <a:rPr lang="es-ES" sz="2100" dirty="0">
                <a:latin typeface="Agency FB" panose="020B0503020202020204" pitchFamily="34" charset="0"/>
              </a:rPr>
              <a:t> de </a:t>
            </a:r>
            <a:r>
              <a:rPr lang="es-ES" sz="2100" dirty="0" err="1">
                <a:latin typeface="Agency FB" panose="020B0503020202020204" pitchFamily="34" charset="0"/>
              </a:rPr>
              <a:t>promoció</a:t>
            </a:r>
            <a:r>
              <a:rPr lang="es-ES" sz="2100" dirty="0">
                <a:latin typeface="Agency FB" panose="020B0503020202020204" pitchFamily="34" charset="0"/>
              </a:rPr>
              <a:t> de </a:t>
            </a:r>
            <a:r>
              <a:rPr lang="es-ES" sz="2100" dirty="0" err="1">
                <a:latin typeface="Agency FB" panose="020B0503020202020204" pitchFamily="34" charset="0"/>
              </a:rPr>
              <a:t>l’esdeveniment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tant</a:t>
            </a:r>
            <a:r>
              <a:rPr lang="es-ES" sz="2100" dirty="0">
                <a:latin typeface="Agency FB" panose="020B0503020202020204" pitchFamily="34" charset="0"/>
              </a:rPr>
              <a:t> a </a:t>
            </a:r>
            <a:r>
              <a:rPr lang="es-ES" sz="2100" dirty="0" err="1">
                <a:latin typeface="Agency FB" panose="020B0503020202020204" pitchFamily="34" charset="0"/>
              </a:rPr>
              <a:t>xarxes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com</a:t>
            </a:r>
            <a:r>
              <a:rPr lang="es-ES" sz="2100" dirty="0">
                <a:latin typeface="Agency FB" panose="020B0503020202020204" pitchFamily="34" charset="0"/>
              </a:rPr>
              <a:t> a la web. Un </a:t>
            </a:r>
            <a:r>
              <a:rPr lang="es-ES" sz="2100" dirty="0" err="1">
                <a:latin typeface="Agency FB" panose="020B0503020202020204" pitchFamily="34" charset="0"/>
              </a:rPr>
              <a:t>acte</a:t>
            </a:r>
            <a:r>
              <a:rPr lang="es-ES" sz="2100" dirty="0">
                <a:latin typeface="Agency FB" panose="020B0503020202020204" pitchFamily="34" charset="0"/>
              </a:rPr>
              <a:t> de </a:t>
            </a:r>
            <a:r>
              <a:rPr lang="es-ES" sz="2100" dirty="0" err="1">
                <a:latin typeface="Agency FB" panose="020B0503020202020204" pitchFamily="34" charset="0"/>
              </a:rPr>
              <a:t>presentació</a:t>
            </a:r>
            <a:r>
              <a:rPr lang="es-ES" sz="2100" dirty="0">
                <a:latin typeface="Agency FB" panose="020B0503020202020204" pitchFamily="34" charset="0"/>
              </a:rPr>
              <a:t> al </a:t>
            </a:r>
            <a:r>
              <a:rPr lang="es-ES" sz="2100" dirty="0" err="1">
                <a:latin typeface="Agency FB" panose="020B0503020202020204" pitchFamily="34" charset="0"/>
              </a:rPr>
              <a:t>més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alt</a:t>
            </a:r>
            <a:r>
              <a:rPr lang="es-ES" sz="2100" dirty="0">
                <a:latin typeface="Agency FB" panose="020B0503020202020204" pitchFamily="34" charset="0"/>
              </a:rPr>
              <a:t> nivel institucional </a:t>
            </a:r>
            <a:r>
              <a:rPr lang="es-ES" sz="2100" dirty="0" err="1">
                <a:latin typeface="Agency FB" panose="020B0503020202020204" pitchFamily="34" charset="0"/>
              </a:rPr>
              <a:t>amb</a:t>
            </a:r>
            <a:r>
              <a:rPr lang="es-ES" sz="2100" dirty="0">
                <a:latin typeface="Agency FB" panose="020B0503020202020204" pitchFamily="34" charset="0"/>
              </a:rPr>
              <a:t> la presencia de </a:t>
            </a:r>
            <a:r>
              <a:rPr lang="es-ES" sz="2100" dirty="0" err="1">
                <a:latin typeface="Agency FB" panose="020B0503020202020204" pitchFamily="34" charset="0"/>
              </a:rPr>
              <a:t>l’alcalde</a:t>
            </a:r>
            <a:r>
              <a:rPr lang="es-ES" sz="2100" dirty="0">
                <a:latin typeface="Agency FB" panose="020B0503020202020204" pitchFamily="34" charset="0"/>
              </a:rPr>
              <a:t> i </a:t>
            </a:r>
            <a:r>
              <a:rPr lang="es-ES" sz="2100" dirty="0" err="1">
                <a:latin typeface="Agency FB" panose="020B0503020202020204" pitchFamily="34" charset="0"/>
              </a:rPr>
              <a:t>els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regidors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convidats</a:t>
            </a:r>
            <a:r>
              <a:rPr lang="es-ES" sz="2100" dirty="0">
                <a:latin typeface="Agency FB" panose="020B0503020202020204" pitchFamily="34" charset="0"/>
              </a:rPr>
              <a:t>, dona el </a:t>
            </a:r>
            <a:r>
              <a:rPr lang="es-ES" sz="2100" dirty="0" err="1">
                <a:latin typeface="Agency FB" panose="020B0503020202020204" pitchFamily="34" charset="0"/>
              </a:rPr>
              <a:t>tret</a:t>
            </a:r>
            <a:r>
              <a:rPr lang="es-ES" sz="2100" dirty="0">
                <a:latin typeface="Agency FB" panose="020B0503020202020204" pitchFamily="34" charset="0"/>
              </a:rPr>
              <a:t> de </a:t>
            </a:r>
            <a:r>
              <a:rPr lang="es-ES" sz="2100" dirty="0" err="1">
                <a:latin typeface="Agency FB" panose="020B0503020202020204" pitchFamily="34" charset="0"/>
              </a:rPr>
              <a:t>sortida</a:t>
            </a:r>
            <a:r>
              <a:rPr lang="es-ES" sz="2100" dirty="0">
                <a:latin typeface="Agency FB" panose="020B0503020202020204" pitchFamily="34" charset="0"/>
              </a:rPr>
              <a:t> a la </a:t>
            </a:r>
            <a:r>
              <a:rPr lang="es-ES" sz="2100" dirty="0" err="1">
                <a:latin typeface="Agency FB" panose="020B0503020202020204" pitchFamily="34" charset="0"/>
              </a:rPr>
              <a:t>promoció</a:t>
            </a:r>
            <a:r>
              <a:rPr lang="es-ES" sz="2100" dirty="0">
                <a:latin typeface="Agency FB" panose="020B0503020202020204" pitchFamily="34" charset="0"/>
              </a:rPr>
              <a:t> des de </a:t>
            </a:r>
            <a:r>
              <a:rPr lang="es-ES" sz="2100" dirty="0" err="1">
                <a:latin typeface="Agency FB" panose="020B0503020202020204" pitchFamily="34" charset="0"/>
              </a:rPr>
              <a:t>tots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els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mitjans</a:t>
            </a:r>
            <a:r>
              <a:rPr lang="es-ES" sz="2100" dirty="0">
                <a:latin typeface="Agency FB" panose="020B0503020202020204" pitchFamily="34" charset="0"/>
              </a:rPr>
              <a:t> de comunicació pública i privada. </a:t>
            </a:r>
          </a:p>
          <a:p>
            <a:pPr algn="just"/>
            <a:endParaRPr lang="es-ES" sz="2100" dirty="0">
              <a:latin typeface="Agency FB" panose="020B0503020202020204" pitchFamily="34" charset="0"/>
            </a:endParaRPr>
          </a:p>
          <a:p>
            <a:pPr algn="just"/>
            <a:r>
              <a:rPr lang="es-ES" sz="2100" dirty="0">
                <a:latin typeface="Agency FB" panose="020B0503020202020204" pitchFamily="34" charset="0"/>
              </a:rPr>
              <a:t>Des del </a:t>
            </a:r>
            <a:r>
              <a:rPr lang="es-ES" sz="2100" dirty="0" err="1">
                <a:latin typeface="Agency FB" panose="020B0503020202020204" pitchFamily="34" charset="0"/>
              </a:rPr>
              <a:t>Tennis</a:t>
            </a:r>
            <a:r>
              <a:rPr lang="es-ES" sz="2100" dirty="0">
                <a:latin typeface="Agency FB" panose="020B0503020202020204" pitchFamily="34" charset="0"/>
              </a:rPr>
              <a:t> Club Badalona </a:t>
            </a:r>
            <a:r>
              <a:rPr lang="es-ES" sz="2100" dirty="0" err="1">
                <a:latin typeface="Agency FB" panose="020B0503020202020204" pitchFamily="34" charset="0"/>
              </a:rPr>
              <a:t>volem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agraïr</a:t>
            </a:r>
            <a:r>
              <a:rPr lang="es-ES" sz="2100" dirty="0">
                <a:latin typeface="Agency FB" panose="020B0503020202020204" pitchFamily="34" charset="0"/>
              </a:rPr>
              <a:t> al </a:t>
            </a:r>
            <a:r>
              <a:rPr lang="es-ES" sz="2100" dirty="0" err="1">
                <a:latin typeface="Agency FB" panose="020B0503020202020204" pitchFamily="34" charset="0"/>
              </a:rPr>
              <a:t>consistori</a:t>
            </a:r>
            <a:r>
              <a:rPr lang="es-ES" sz="2100" dirty="0">
                <a:latin typeface="Agency FB" panose="020B0503020202020204" pitchFamily="34" charset="0"/>
              </a:rPr>
              <a:t> la </a:t>
            </a:r>
            <a:r>
              <a:rPr lang="es-ES" sz="2100" dirty="0" err="1">
                <a:latin typeface="Agency FB" panose="020B0503020202020204" pitchFamily="34" charset="0"/>
              </a:rPr>
              <a:t>seva</a:t>
            </a:r>
            <a:r>
              <a:rPr lang="es-ES" sz="2100" dirty="0">
                <a:latin typeface="Agency FB" panose="020B0503020202020204" pitchFamily="34" charset="0"/>
              </a:rPr>
              <a:t> aposta </a:t>
            </a:r>
            <a:r>
              <a:rPr lang="es-ES" sz="2100" dirty="0" err="1">
                <a:latin typeface="Agency FB" panose="020B0503020202020204" pitchFamily="34" charset="0"/>
              </a:rPr>
              <a:t>ferma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pel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projecte</a:t>
            </a:r>
            <a:r>
              <a:rPr lang="es-ES" sz="2100" dirty="0">
                <a:latin typeface="Agency FB" panose="020B0503020202020204" pitchFamily="34" charset="0"/>
              </a:rPr>
              <a:t> des del </a:t>
            </a:r>
            <a:r>
              <a:rPr lang="es-ES" sz="2100" dirty="0" err="1">
                <a:latin typeface="Agency FB" panose="020B0503020202020204" pitchFamily="34" charset="0"/>
              </a:rPr>
              <a:t>moment</a:t>
            </a:r>
            <a:r>
              <a:rPr lang="es-ES" sz="2100" dirty="0">
                <a:latin typeface="Agency FB" panose="020B0503020202020204" pitchFamily="34" charset="0"/>
              </a:rPr>
              <a:t> en que es va presentar i el </a:t>
            </a:r>
            <a:r>
              <a:rPr lang="es-ES" sz="2100" dirty="0" err="1">
                <a:latin typeface="Agency FB" panose="020B0503020202020204" pitchFamily="34" charset="0"/>
              </a:rPr>
              <a:t>seu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recolzament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durant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tot</a:t>
            </a:r>
            <a:r>
              <a:rPr lang="es-ES" sz="2100" dirty="0">
                <a:latin typeface="Agency FB" panose="020B0503020202020204" pitchFamily="34" charset="0"/>
              </a:rPr>
              <a:t> el </a:t>
            </a:r>
            <a:r>
              <a:rPr lang="es-ES" sz="2100" dirty="0" err="1">
                <a:latin typeface="Agency FB" panose="020B0503020202020204" pitchFamily="34" charset="0"/>
              </a:rPr>
              <a:t>torneig</a:t>
            </a:r>
            <a:r>
              <a:rPr lang="es-ES" sz="2100" dirty="0">
                <a:latin typeface="Agency FB" panose="020B0503020202020204" pitchFamily="34" charset="0"/>
              </a:rPr>
              <a:t>.</a:t>
            </a:r>
          </a:p>
          <a:p>
            <a:pPr algn="just"/>
            <a:endParaRPr lang="es-ES" sz="2100" dirty="0">
              <a:latin typeface="Agency FB" panose="020B0503020202020204" pitchFamily="34" charset="0"/>
            </a:endParaRPr>
          </a:p>
          <a:p>
            <a:pPr algn="just"/>
            <a:r>
              <a:rPr lang="es-ES" sz="2100" dirty="0">
                <a:latin typeface="Agency FB" panose="020B0503020202020204" pitchFamily="34" charset="0"/>
              </a:rPr>
              <a:t>De la </a:t>
            </a:r>
            <a:r>
              <a:rPr lang="es-ES" sz="2100" dirty="0" err="1">
                <a:latin typeface="Agency FB" panose="020B0503020202020204" pitchFamily="34" charset="0"/>
              </a:rPr>
              <a:t>mateixa</a:t>
            </a:r>
            <a:r>
              <a:rPr lang="es-ES" sz="2100" dirty="0">
                <a:latin typeface="Agency FB" panose="020B0503020202020204" pitchFamily="34" charset="0"/>
              </a:rPr>
              <a:t> manera, mostrar el </a:t>
            </a:r>
            <a:r>
              <a:rPr lang="es-ES" sz="2100" dirty="0" err="1">
                <a:latin typeface="Agency FB" panose="020B0503020202020204" pitchFamily="34" charset="0"/>
              </a:rPr>
              <a:t>nostre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més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sincer</a:t>
            </a:r>
            <a:r>
              <a:rPr lang="es-ES" sz="2100" dirty="0">
                <a:latin typeface="Agency FB" panose="020B0503020202020204" pitchFamily="34" charset="0"/>
              </a:rPr>
              <a:t> </a:t>
            </a:r>
            <a:r>
              <a:rPr lang="es-ES" sz="2100" dirty="0" err="1">
                <a:latin typeface="Agency FB" panose="020B0503020202020204" pitchFamily="34" charset="0"/>
              </a:rPr>
              <a:t>agraïment</a:t>
            </a:r>
            <a:r>
              <a:rPr lang="es-ES" sz="2100" dirty="0">
                <a:latin typeface="Agency FB" panose="020B0503020202020204" pitchFamily="34" charset="0"/>
              </a:rPr>
              <a:t> a la Real Federación Española de Tenis per </a:t>
            </a:r>
            <a:r>
              <a:rPr lang="es-ES" sz="2100" dirty="0" err="1">
                <a:latin typeface="Agency FB" panose="020B0503020202020204" pitchFamily="34" charset="0"/>
              </a:rPr>
              <a:t>creure</a:t>
            </a:r>
            <a:r>
              <a:rPr lang="es-ES" sz="2100" dirty="0">
                <a:latin typeface="Agency FB" panose="020B0503020202020204" pitchFamily="34" charset="0"/>
              </a:rPr>
              <a:t> en el potencial del </a:t>
            </a:r>
            <a:r>
              <a:rPr lang="es-ES" sz="2100" dirty="0" err="1">
                <a:latin typeface="Agency FB" panose="020B0503020202020204" pitchFamily="34" charset="0"/>
              </a:rPr>
              <a:t>nostre</a:t>
            </a:r>
            <a:r>
              <a:rPr lang="es-ES" sz="2100" dirty="0">
                <a:latin typeface="Agency FB" panose="020B0503020202020204" pitchFamily="34" charset="0"/>
              </a:rPr>
              <a:t> club.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9F5F35-6343-7DB3-F8E9-703304507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70" y="1319912"/>
            <a:ext cx="3584914" cy="123209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D325725-813D-4152-81EF-ADCA4B404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11" y="4454646"/>
            <a:ext cx="1847273" cy="13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0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-224288"/>
            <a:ext cx="454331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5400" dirty="0">
                <a:latin typeface="Agency FB" panose="020B0503020202020204" pitchFamily="34" charset="0"/>
              </a:rPr>
              <a:t>copatrocinador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B257E-85AC-9F20-BF54-FDAAC841E972}"/>
              </a:ext>
            </a:extLst>
          </p:cNvPr>
          <p:cNvSpPr txBox="1"/>
          <p:nvPr/>
        </p:nvSpPr>
        <p:spPr>
          <a:xfrm>
            <a:off x="5326123" y="252786"/>
            <a:ext cx="621145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900" dirty="0">
                <a:latin typeface="Agency FB" panose="020B0503020202020204" pitchFamily="34" charset="0"/>
              </a:rPr>
              <a:t>El 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COPATROCINADOR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>
                <a:latin typeface="Agency FB" panose="020B0503020202020204" pitchFamily="34" charset="0"/>
              </a:rPr>
              <a:t>del </a:t>
            </a:r>
            <a:r>
              <a:rPr lang="es-ES" sz="1900" dirty="0" err="1">
                <a:latin typeface="Agency FB" panose="020B0503020202020204" pitchFamily="34" charset="0"/>
              </a:rPr>
              <a:t>Torneig</a:t>
            </a:r>
            <a:r>
              <a:rPr lang="es-ES" sz="1900" dirty="0">
                <a:latin typeface="Agency FB" panose="020B0503020202020204" pitchFamily="34" charset="0"/>
              </a:rPr>
              <a:t> aporta 4.500 €.  </a:t>
            </a:r>
            <a:r>
              <a:rPr lang="es-ES" sz="1900" dirty="0" err="1">
                <a:latin typeface="Agency FB" panose="020B0503020202020204" pitchFamily="34" charset="0"/>
              </a:rPr>
              <a:t>Com</a:t>
            </a:r>
            <a:r>
              <a:rPr lang="es-ES" sz="1900" dirty="0">
                <a:latin typeface="Agency FB" panose="020B0503020202020204" pitchFamily="34" charset="0"/>
              </a:rPr>
              <a:t> copatrocinador </a:t>
            </a:r>
            <a:r>
              <a:rPr lang="es-ES" sz="1900" dirty="0" err="1">
                <a:latin typeface="Agency FB" panose="020B0503020202020204" pitchFamily="34" charset="0"/>
              </a:rPr>
              <a:t>pot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fer</a:t>
            </a:r>
            <a:r>
              <a:rPr lang="es-ES" sz="1900" dirty="0">
                <a:latin typeface="Agency FB" panose="020B0503020202020204" pitchFamily="34" charset="0"/>
              </a:rPr>
              <a:t> un </a:t>
            </a:r>
            <a:r>
              <a:rPr lang="es-ES" sz="1900" dirty="0" err="1">
                <a:latin typeface="Agency FB" panose="020B0503020202020204" pitchFamily="34" charset="0"/>
              </a:rPr>
              <a:t>acte</a:t>
            </a:r>
            <a:r>
              <a:rPr lang="es-ES" sz="1900" dirty="0"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latin typeface="Agency FB" panose="020B0503020202020204" pitchFamily="34" charset="0"/>
              </a:rPr>
              <a:t>promoció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dels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seus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productes</a:t>
            </a:r>
            <a:r>
              <a:rPr lang="es-ES" sz="1900" dirty="0">
                <a:latin typeface="Agency FB" panose="020B0503020202020204" pitchFamily="34" charset="0"/>
              </a:rPr>
              <a:t> en una </a:t>
            </a:r>
            <a:r>
              <a:rPr lang="es-ES" sz="1900" dirty="0" err="1">
                <a:latin typeface="Agency FB" panose="020B0503020202020204" pitchFamily="34" charset="0"/>
              </a:rPr>
              <a:t>presentació</a:t>
            </a:r>
            <a:r>
              <a:rPr lang="es-ES" sz="1900" dirty="0">
                <a:latin typeface="Agency FB" panose="020B0503020202020204" pitchFamily="34" charset="0"/>
              </a:rPr>
              <a:t> en el Club i estar </a:t>
            </a:r>
            <a:r>
              <a:rPr lang="es-ES" sz="1900" dirty="0" err="1">
                <a:latin typeface="Agency FB" panose="020B0503020202020204" pitchFamily="34" charset="0"/>
              </a:rPr>
              <a:t>molt</a:t>
            </a:r>
            <a:r>
              <a:rPr lang="es-ES" sz="1900" dirty="0">
                <a:latin typeface="Agency FB" panose="020B0503020202020204" pitchFamily="34" charset="0"/>
              </a:rPr>
              <a:t> visible a la Festa de Clausura del </a:t>
            </a:r>
            <a:r>
              <a:rPr lang="es-ES" sz="1900" dirty="0" err="1">
                <a:latin typeface="Agency FB" panose="020B0503020202020204" pitchFamily="34" charset="0"/>
              </a:rPr>
              <a:t>Torneig</a:t>
            </a:r>
            <a:r>
              <a:rPr lang="es-ES" sz="1900" dirty="0">
                <a:latin typeface="Agency FB" panose="020B0503020202020204" pitchFamily="34" charset="0"/>
              </a:rPr>
              <a:t>. </a:t>
            </a:r>
          </a:p>
          <a:p>
            <a:pPr algn="just"/>
            <a:r>
              <a:rPr lang="es-ES" sz="1900" dirty="0">
                <a:latin typeface="Agency FB" panose="020B0503020202020204" pitchFamily="34" charset="0"/>
              </a:rPr>
              <a:t>A </a:t>
            </a:r>
            <a:r>
              <a:rPr lang="es-ES" sz="1900" dirty="0" err="1">
                <a:latin typeface="Agency FB" panose="020B0503020202020204" pitchFamily="34" charset="0"/>
              </a:rPr>
              <a:t>més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disposarà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com</a:t>
            </a:r>
            <a:r>
              <a:rPr lang="es-ES" sz="1900" dirty="0">
                <a:latin typeface="Agency FB" panose="020B0503020202020204" pitchFamily="34" charset="0"/>
              </a:rPr>
              <a:t> a </a:t>
            </a:r>
            <a:r>
              <a:rPr lang="es-ES" sz="1900" dirty="0" err="1">
                <a:latin typeface="Agency FB" panose="020B0503020202020204" pitchFamily="34" charset="0"/>
              </a:rPr>
              <a:t>compensació</a:t>
            </a:r>
            <a:r>
              <a:rPr lang="es-ES" sz="1900" dirty="0">
                <a:latin typeface="Agency FB" panose="020B0503020202020204" pitchFamily="34" charset="0"/>
              </a:rPr>
              <a:t> a la </a:t>
            </a:r>
            <a:r>
              <a:rPr lang="es-ES" sz="1900" dirty="0" err="1">
                <a:latin typeface="Agency FB" panose="020B0503020202020204" pitchFamily="34" charset="0"/>
              </a:rPr>
              <a:t>seva</a:t>
            </a:r>
            <a:r>
              <a:rPr lang="es-ES" sz="1900" dirty="0">
                <a:latin typeface="Agency FB" panose="020B0503020202020204" pitchFamily="34" charset="0"/>
              </a:rPr>
              <a:t> contribución el </a:t>
            </a:r>
            <a:r>
              <a:rPr lang="es-ES" sz="1900" dirty="0" err="1">
                <a:latin typeface="Agency FB" panose="020B0503020202020204" pitchFamily="34" charset="0"/>
              </a:rPr>
              <a:t>següent</a:t>
            </a:r>
            <a:r>
              <a:rPr lang="es-ES" sz="1900" dirty="0">
                <a:latin typeface="Agency FB" panose="020B0503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partits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fase final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seran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retransmesos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en directe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latin typeface="Agency FB" panose="020B0503020202020204" pitchFamily="34" charset="0"/>
              </a:rPr>
              <a:t>1 carnet de </a:t>
            </a:r>
            <a:r>
              <a:rPr lang="es-ES" sz="1900" dirty="0" err="1">
                <a:latin typeface="Agency FB" panose="020B0503020202020204" pitchFamily="34" charset="0"/>
              </a:rPr>
              <a:t>soci</a:t>
            </a:r>
            <a:r>
              <a:rPr lang="es-ES" sz="1900" dirty="0">
                <a:latin typeface="Agency FB" panose="020B0503020202020204" pitchFamily="34" charset="0"/>
              </a:rPr>
              <a:t> del Club </a:t>
            </a:r>
            <a:r>
              <a:rPr lang="es-ES" sz="1900" dirty="0" err="1">
                <a:latin typeface="Agency FB" panose="020B0503020202020204" pitchFamily="34" charset="0"/>
              </a:rPr>
              <a:t>durant</a:t>
            </a:r>
            <a:r>
              <a:rPr lang="es-ES" sz="1900" dirty="0">
                <a:latin typeface="Agency FB" panose="020B0503020202020204" pitchFamily="34" charset="0"/>
              </a:rPr>
              <a:t> 6 </a:t>
            </a:r>
            <a:r>
              <a:rPr lang="es-ES" sz="1900" dirty="0" err="1">
                <a:latin typeface="Agency FB" panose="020B0503020202020204" pitchFamily="34" charset="0"/>
              </a:rPr>
              <a:t>mesos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les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lones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totes les pistes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tennis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on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es juga el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a la vegada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vestiran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l’any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les pistes del club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latin typeface="Agency FB" panose="020B0503020202020204" pitchFamily="34" charset="0"/>
              </a:rPr>
              <a:t>4 </a:t>
            </a:r>
            <a:r>
              <a:rPr lang="es-ES" sz="1900" dirty="0" err="1">
                <a:latin typeface="Agency FB" panose="020B0503020202020204" pitchFamily="34" charset="0"/>
              </a:rPr>
              <a:t>espais</a:t>
            </a:r>
            <a:r>
              <a:rPr lang="es-ES" sz="1900" dirty="0"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latin typeface="Agency FB" panose="020B0503020202020204" pitchFamily="34" charset="0"/>
              </a:rPr>
              <a:t>logotip</a:t>
            </a:r>
            <a:r>
              <a:rPr lang="es-ES" sz="1900" dirty="0">
                <a:latin typeface="Agency FB" panose="020B0503020202020204" pitchFamily="34" charset="0"/>
              </a:rPr>
              <a:t> en el </a:t>
            </a:r>
            <a:r>
              <a:rPr lang="es-ES" sz="1900" i="1" dirty="0">
                <a:latin typeface="Agency FB" panose="020B0503020202020204" pitchFamily="34" charset="0"/>
              </a:rPr>
              <a:t>photocall</a:t>
            </a:r>
            <a:r>
              <a:rPr lang="es-ES" sz="1900" dirty="0">
                <a:latin typeface="Agency FB" panose="020B0503020202020204" pitchFamily="34" charset="0"/>
              </a:rPr>
              <a:t> oficial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actes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promocionals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es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facin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la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ciutat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previs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abans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competició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latin typeface="Agency FB" panose="020B0503020202020204" pitchFamily="34" charset="0"/>
              </a:rPr>
              <a:t>1 </a:t>
            </a:r>
            <a:r>
              <a:rPr lang="es-ES" sz="1900" dirty="0" err="1">
                <a:latin typeface="Agency FB" panose="020B0503020202020204" pitchFamily="34" charset="0"/>
              </a:rPr>
              <a:t>espai</a:t>
            </a:r>
            <a:r>
              <a:rPr lang="es-ES" sz="1900" dirty="0">
                <a:latin typeface="Agency FB" panose="020B0503020202020204" pitchFamily="34" charset="0"/>
              </a:rPr>
              <a:t> per la presentación </a:t>
            </a:r>
            <a:r>
              <a:rPr lang="es-ES" sz="1900" dirty="0" err="1">
                <a:latin typeface="Agency FB" panose="020B0503020202020204" pitchFamily="34" charset="0"/>
              </a:rPr>
              <a:t>dels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seus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productes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Invitació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al dinar VIP que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suposa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tret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sortida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l’agenda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social de la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que es fa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la fase previa al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 err="1">
                <a:latin typeface="Agency FB" panose="020B0503020202020204" pitchFamily="34" charset="0"/>
              </a:rPr>
              <a:t>Visibilitat</a:t>
            </a:r>
            <a:r>
              <a:rPr lang="es-ES" sz="1900" dirty="0">
                <a:latin typeface="Agency FB" panose="020B0503020202020204" pitchFamily="34" charset="0"/>
              </a:rPr>
              <a:t> a </a:t>
            </a:r>
            <a:r>
              <a:rPr lang="es-ES" sz="1900" dirty="0" err="1">
                <a:latin typeface="Agency FB" panose="020B0503020202020204" pitchFamily="34" charset="0"/>
              </a:rPr>
              <a:t>tots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els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mitjans</a:t>
            </a:r>
            <a:r>
              <a:rPr lang="es-ES" sz="1900" dirty="0">
                <a:latin typeface="Agency FB" panose="020B0503020202020204" pitchFamily="34" charset="0"/>
              </a:rPr>
              <a:t> de comunicació del Club (</a:t>
            </a:r>
            <a:r>
              <a:rPr lang="es-ES" sz="1900" dirty="0" err="1">
                <a:latin typeface="Agency FB" panose="020B0503020202020204" pitchFamily="34" charset="0"/>
              </a:rPr>
              <a:t>xarxes</a:t>
            </a:r>
            <a:r>
              <a:rPr lang="es-ES" sz="1900" dirty="0">
                <a:latin typeface="Agency FB" panose="020B0503020202020204" pitchFamily="34" charset="0"/>
              </a:rPr>
              <a:t> i web). </a:t>
            </a:r>
            <a:r>
              <a:rPr lang="es-ES" sz="1900" dirty="0" err="1">
                <a:latin typeface="Agency FB" panose="020B0503020202020204" pitchFamily="34" charset="0"/>
              </a:rPr>
              <a:t>Inserció</a:t>
            </a:r>
            <a:r>
              <a:rPr lang="es-ES" sz="1900" dirty="0">
                <a:latin typeface="Agency FB" panose="020B0503020202020204" pitchFamily="34" charset="0"/>
              </a:rPr>
              <a:t> del </a:t>
            </a:r>
            <a:r>
              <a:rPr lang="es-ES" sz="1900" dirty="0" err="1">
                <a:latin typeface="Agency FB" panose="020B0503020202020204" pitchFamily="34" charset="0"/>
              </a:rPr>
              <a:t>logotip</a:t>
            </a:r>
            <a:r>
              <a:rPr lang="es-ES" sz="1900" dirty="0">
                <a:latin typeface="Agency FB" panose="020B0503020202020204" pitchFamily="34" charset="0"/>
              </a:rPr>
              <a:t> a la </a:t>
            </a:r>
            <a:r>
              <a:rPr lang="es-ES" sz="1900" dirty="0" err="1">
                <a:latin typeface="Agency FB" panose="020B0503020202020204" pitchFamily="34" charset="0"/>
              </a:rPr>
              <a:t>nostra</a:t>
            </a:r>
            <a:r>
              <a:rPr lang="es-ES" sz="1900" dirty="0">
                <a:latin typeface="Agency FB" panose="020B0503020202020204" pitchFamily="34" charset="0"/>
              </a:rPr>
              <a:t> web.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Possibilitat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oferir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ofertes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nostres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socis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/es gràcies a la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aplicació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comunicació directe del Club.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 err="1">
                <a:latin typeface="Agency FB" panose="020B0503020202020204" pitchFamily="34" charset="0"/>
              </a:rPr>
              <a:t>Visibilitat</a:t>
            </a:r>
            <a:r>
              <a:rPr lang="es-ES" sz="1900" dirty="0">
                <a:latin typeface="Agency FB" panose="020B0503020202020204" pitchFamily="34" charset="0"/>
              </a:rPr>
              <a:t>  a la pantalla informativa del club </a:t>
            </a:r>
            <a:r>
              <a:rPr lang="es-ES" sz="1900" dirty="0" err="1">
                <a:latin typeface="Agency FB" panose="020B0503020202020204" pitchFamily="34" charset="0"/>
              </a:rPr>
              <a:t>durant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tot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l’any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una nova web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pròpia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www.itfbadalonaopen.com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000" dirty="0">
              <a:latin typeface="Agency FB" panose="020B0503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0E4410-B206-2B78-2AD2-AA182C5F6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59" y="1511222"/>
            <a:ext cx="2122560" cy="11037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36F78A-8C6C-C6DF-1E5F-33CD990F36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30" y="3684495"/>
            <a:ext cx="2000489" cy="14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5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-224288"/>
            <a:ext cx="454331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4800" dirty="0" err="1">
                <a:latin typeface="Agency FB" panose="020B0503020202020204" pitchFamily="34" charset="0"/>
              </a:rPr>
              <a:t>MICROpatrocinador</a:t>
            </a:r>
            <a:endParaRPr lang="es-ES" sz="4800" dirty="0">
              <a:latin typeface="Agency FB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B257E-85AC-9F20-BF54-FDAAC841E972}"/>
              </a:ext>
            </a:extLst>
          </p:cNvPr>
          <p:cNvSpPr txBox="1"/>
          <p:nvPr/>
        </p:nvSpPr>
        <p:spPr>
          <a:xfrm>
            <a:off x="5395482" y="436845"/>
            <a:ext cx="604762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gency FB" panose="020B0503020202020204" pitchFamily="34" charset="0"/>
              </a:rPr>
              <a:t>El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MICROPATROCINADOR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>
                <a:latin typeface="Agency FB" panose="020B0503020202020204" pitchFamily="34" charset="0"/>
              </a:rPr>
              <a:t>del </a:t>
            </a:r>
            <a:r>
              <a:rPr lang="es-ES" dirty="0" err="1">
                <a:latin typeface="Agency FB" panose="020B0503020202020204" pitchFamily="34" charset="0"/>
              </a:rPr>
              <a:t>Torneig</a:t>
            </a:r>
            <a:r>
              <a:rPr lang="es-ES" dirty="0">
                <a:latin typeface="Agency FB" panose="020B0503020202020204" pitchFamily="34" charset="0"/>
              </a:rPr>
              <a:t> aporta 2.000 €.  </a:t>
            </a:r>
          </a:p>
          <a:p>
            <a:pPr algn="just"/>
            <a:r>
              <a:rPr lang="es-ES" dirty="0" err="1">
                <a:latin typeface="Agency FB" panose="020B0503020202020204" pitchFamily="34" charset="0"/>
              </a:rPr>
              <a:t>Com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micropatrocinador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pot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fer</a:t>
            </a:r>
            <a:r>
              <a:rPr lang="es-ES" dirty="0">
                <a:latin typeface="Agency FB" panose="020B0503020202020204" pitchFamily="34" charset="0"/>
              </a:rPr>
              <a:t> un </a:t>
            </a:r>
            <a:r>
              <a:rPr lang="es-ES" dirty="0" err="1">
                <a:latin typeface="Agency FB" panose="020B0503020202020204" pitchFamily="34" charset="0"/>
              </a:rPr>
              <a:t>acte</a:t>
            </a:r>
            <a:r>
              <a:rPr lang="es-ES" dirty="0">
                <a:latin typeface="Agency FB" panose="020B0503020202020204" pitchFamily="34" charset="0"/>
              </a:rPr>
              <a:t> de </a:t>
            </a:r>
            <a:r>
              <a:rPr lang="es-ES" dirty="0" err="1">
                <a:latin typeface="Agency FB" panose="020B0503020202020204" pitchFamily="34" charset="0"/>
              </a:rPr>
              <a:t>promoció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dels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seus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productes</a:t>
            </a:r>
            <a:r>
              <a:rPr lang="es-ES" dirty="0">
                <a:latin typeface="Agency FB" panose="020B0503020202020204" pitchFamily="34" charset="0"/>
              </a:rPr>
              <a:t> en una </a:t>
            </a:r>
            <a:r>
              <a:rPr lang="es-ES" dirty="0" err="1">
                <a:latin typeface="Agency FB" panose="020B0503020202020204" pitchFamily="34" charset="0"/>
              </a:rPr>
              <a:t>presentació</a:t>
            </a:r>
            <a:r>
              <a:rPr lang="es-ES" dirty="0">
                <a:latin typeface="Agency FB" panose="020B0503020202020204" pitchFamily="34" charset="0"/>
              </a:rPr>
              <a:t> en el Club i estar </a:t>
            </a:r>
            <a:r>
              <a:rPr lang="es-ES" dirty="0" err="1">
                <a:latin typeface="Agency FB" panose="020B0503020202020204" pitchFamily="34" charset="0"/>
              </a:rPr>
              <a:t>molt</a:t>
            </a:r>
            <a:r>
              <a:rPr lang="es-ES" dirty="0">
                <a:latin typeface="Agency FB" panose="020B0503020202020204" pitchFamily="34" charset="0"/>
              </a:rPr>
              <a:t> visible a la Festa de Clausura del </a:t>
            </a:r>
            <a:r>
              <a:rPr lang="es-ES" dirty="0" err="1">
                <a:latin typeface="Agency FB" panose="020B0503020202020204" pitchFamily="34" charset="0"/>
              </a:rPr>
              <a:t>Torneig</a:t>
            </a:r>
            <a:r>
              <a:rPr lang="es-ES" dirty="0">
                <a:latin typeface="Agency FB" panose="020B0503020202020204" pitchFamily="34" charset="0"/>
              </a:rPr>
              <a:t>. </a:t>
            </a:r>
          </a:p>
          <a:p>
            <a:pPr algn="just"/>
            <a:r>
              <a:rPr lang="es-ES" dirty="0">
                <a:latin typeface="Agency FB" panose="020B0503020202020204" pitchFamily="34" charset="0"/>
              </a:rPr>
              <a:t>A </a:t>
            </a:r>
            <a:r>
              <a:rPr lang="es-ES" dirty="0" err="1">
                <a:latin typeface="Agency FB" panose="020B0503020202020204" pitchFamily="34" charset="0"/>
              </a:rPr>
              <a:t>més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disposarà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com</a:t>
            </a:r>
            <a:r>
              <a:rPr lang="es-ES" dirty="0">
                <a:latin typeface="Agency FB" panose="020B0503020202020204" pitchFamily="34" charset="0"/>
              </a:rPr>
              <a:t> a </a:t>
            </a:r>
            <a:r>
              <a:rPr lang="es-ES" dirty="0" err="1">
                <a:latin typeface="Agency FB" panose="020B0503020202020204" pitchFamily="34" charset="0"/>
              </a:rPr>
              <a:t>compensació</a:t>
            </a:r>
            <a:r>
              <a:rPr lang="es-ES" dirty="0">
                <a:latin typeface="Agency FB" panose="020B0503020202020204" pitchFamily="34" charset="0"/>
              </a:rPr>
              <a:t> a la </a:t>
            </a:r>
            <a:r>
              <a:rPr lang="es-ES" dirty="0" err="1">
                <a:latin typeface="Agency FB" panose="020B0503020202020204" pitchFamily="34" charset="0"/>
              </a:rPr>
              <a:t>seva</a:t>
            </a:r>
            <a:r>
              <a:rPr lang="es-ES" dirty="0">
                <a:latin typeface="Agency FB" panose="020B0503020202020204" pitchFamily="34" charset="0"/>
              </a:rPr>
              <a:t> contribución el </a:t>
            </a:r>
            <a:r>
              <a:rPr lang="es-ES" dirty="0" err="1">
                <a:latin typeface="Agency FB" panose="020B0503020202020204" pitchFamily="34" charset="0"/>
              </a:rPr>
              <a:t>següent</a:t>
            </a:r>
            <a:r>
              <a:rPr lang="es-ES" dirty="0">
                <a:latin typeface="Agency FB" panose="020B0503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partits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fase final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seran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retransmesos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en directe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les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lones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totes les pistes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tennis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es juga 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a la vegada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vestiran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l’any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les pistes del club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2 </a:t>
            </a:r>
            <a:r>
              <a:rPr lang="es-ES" dirty="0" err="1">
                <a:latin typeface="Agency FB" panose="020B0503020202020204" pitchFamily="34" charset="0"/>
              </a:rPr>
              <a:t>espais</a:t>
            </a:r>
            <a:r>
              <a:rPr lang="es-ES" dirty="0">
                <a:latin typeface="Agency FB" panose="020B0503020202020204" pitchFamily="34" charset="0"/>
              </a:rPr>
              <a:t> de </a:t>
            </a:r>
            <a:r>
              <a:rPr lang="es-ES" dirty="0" err="1">
                <a:latin typeface="Agency FB" panose="020B0503020202020204" pitchFamily="34" charset="0"/>
              </a:rPr>
              <a:t>logotip</a:t>
            </a:r>
            <a:r>
              <a:rPr lang="es-ES" dirty="0">
                <a:latin typeface="Agency FB" panose="020B0503020202020204" pitchFamily="34" charset="0"/>
              </a:rPr>
              <a:t> en el </a:t>
            </a:r>
            <a:r>
              <a:rPr lang="es-ES" i="1" dirty="0">
                <a:latin typeface="Agency FB" panose="020B0503020202020204" pitchFamily="34" charset="0"/>
              </a:rPr>
              <a:t>photocall</a:t>
            </a:r>
            <a:r>
              <a:rPr lang="es-ES" dirty="0">
                <a:latin typeface="Agency FB" panose="020B0503020202020204" pitchFamily="34" charset="0"/>
              </a:rPr>
              <a:t> oficial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actes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promocionals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facin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ciutat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previs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abans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competició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1 </a:t>
            </a:r>
            <a:r>
              <a:rPr lang="es-ES" dirty="0" err="1">
                <a:latin typeface="Agency FB" panose="020B0503020202020204" pitchFamily="34" charset="0"/>
              </a:rPr>
              <a:t>espai</a:t>
            </a:r>
            <a:r>
              <a:rPr lang="es-ES" dirty="0">
                <a:latin typeface="Agency FB" panose="020B0503020202020204" pitchFamily="34" charset="0"/>
              </a:rPr>
              <a:t> per la presentación </a:t>
            </a:r>
            <a:r>
              <a:rPr lang="es-ES" dirty="0" err="1">
                <a:latin typeface="Agency FB" panose="020B0503020202020204" pitchFamily="34" charset="0"/>
              </a:rPr>
              <a:t>dels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seus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productes</a:t>
            </a:r>
            <a:r>
              <a:rPr lang="es-ES" dirty="0">
                <a:latin typeface="Agency FB" panose="020B050302020202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Invitació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al dinar VIP que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suposa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tret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sortida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l’agenda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social de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que es fa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la fase previa al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err="1">
                <a:latin typeface="Agency FB" panose="020B0503020202020204" pitchFamily="34" charset="0"/>
              </a:rPr>
              <a:t>Visibilitat</a:t>
            </a:r>
            <a:r>
              <a:rPr lang="es-ES" dirty="0">
                <a:latin typeface="Agency FB" panose="020B0503020202020204" pitchFamily="34" charset="0"/>
              </a:rPr>
              <a:t> a </a:t>
            </a:r>
            <a:r>
              <a:rPr lang="es-ES" dirty="0" err="1">
                <a:latin typeface="Agency FB" panose="020B0503020202020204" pitchFamily="34" charset="0"/>
              </a:rPr>
              <a:t>tots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mitjans</a:t>
            </a:r>
            <a:r>
              <a:rPr lang="es-ES" dirty="0">
                <a:latin typeface="Agency FB" panose="020B0503020202020204" pitchFamily="34" charset="0"/>
              </a:rPr>
              <a:t> de comunicació del Club (</a:t>
            </a:r>
            <a:r>
              <a:rPr lang="es-ES" dirty="0" err="1">
                <a:latin typeface="Agency FB" panose="020B0503020202020204" pitchFamily="34" charset="0"/>
              </a:rPr>
              <a:t>xarxes</a:t>
            </a:r>
            <a:r>
              <a:rPr lang="es-ES" dirty="0">
                <a:latin typeface="Agency FB" panose="020B0503020202020204" pitchFamily="34" charset="0"/>
              </a:rPr>
              <a:t> i web). </a:t>
            </a:r>
            <a:r>
              <a:rPr lang="es-ES" dirty="0" err="1">
                <a:latin typeface="Agency FB" panose="020B0503020202020204" pitchFamily="34" charset="0"/>
              </a:rPr>
              <a:t>Inserció</a:t>
            </a:r>
            <a:r>
              <a:rPr lang="es-ES" dirty="0">
                <a:latin typeface="Agency FB" panose="020B0503020202020204" pitchFamily="34" charset="0"/>
              </a:rPr>
              <a:t> del </a:t>
            </a:r>
            <a:r>
              <a:rPr lang="es-ES" dirty="0" err="1">
                <a:latin typeface="Agency FB" panose="020B0503020202020204" pitchFamily="34" charset="0"/>
              </a:rPr>
              <a:t>logotip</a:t>
            </a:r>
            <a:r>
              <a:rPr lang="es-ES" dirty="0">
                <a:latin typeface="Agency FB" panose="020B0503020202020204" pitchFamily="34" charset="0"/>
              </a:rPr>
              <a:t> a la </a:t>
            </a:r>
            <a:r>
              <a:rPr lang="es-ES" dirty="0" err="1">
                <a:latin typeface="Agency FB" panose="020B0503020202020204" pitchFamily="34" charset="0"/>
              </a:rPr>
              <a:t>nostra</a:t>
            </a:r>
            <a:r>
              <a:rPr lang="es-ES" dirty="0">
                <a:latin typeface="Agency FB" panose="020B0503020202020204" pitchFamily="34" charset="0"/>
              </a:rPr>
              <a:t> web.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Possibilitat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oferir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ofertes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socis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/es gràcies a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aplicació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comunicació directe del Club.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err="1">
                <a:latin typeface="Agency FB" panose="020B0503020202020204" pitchFamily="34" charset="0"/>
              </a:rPr>
              <a:t>Visibilitat</a:t>
            </a:r>
            <a:r>
              <a:rPr lang="es-ES" dirty="0">
                <a:latin typeface="Agency FB" panose="020B0503020202020204" pitchFamily="34" charset="0"/>
              </a:rPr>
              <a:t>  a la pantalla informativa del club </a:t>
            </a:r>
            <a:r>
              <a:rPr lang="es-ES" dirty="0" err="1">
                <a:latin typeface="Agency FB" panose="020B0503020202020204" pitchFamily="34" charset="0"/>
              </a:rPr>
              <a:t>durant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tot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l’any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Poder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deixar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roll-ups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publicitaris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el club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l’any</a:t>
            </a:r>
            <a:endParaRPr lang="es-ES" dirty="0">
              <a:solidFill>
                <a:schemeClr val="accent3">
                  <a:lumMod val="75000"/>
                </a:schemeClr>
              </a:solidFill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una nova web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pròpia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www.itfbadalonaopen.com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1900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1900" dirty="0">
              <a:latin typeface="Agency FB" panose="020B0503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EF5974-57DD-77B0-6101-000A986AD6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66" y="1757623"/>
            <a:ext cx="1473376" cy="104188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ABD04E-C037-5531-EE0E-2CB902E59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66" y="3699277"/>
            <a:ext cx="1214582" cy="12200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7566FEB-18B8-68D8-D48B-5E92D119BA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2" y="1757624"/>
            <a:ext cx="1378800" cy="10418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25C1D6D-19B2-C53F-2F3A-62A7FBF78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3" y="3699277"/>
            <a:ext cx="1220005" cy="12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39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-224288"/>
            <a:ext cx="454331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>E</a:t>
            </a:r>
            <a:r>
              <a:rPr lang="es-ES" sz="4800" dirty="0">
                <a:latin typeface="Agency FB" panose="020B0503020202020204" pitchFamily="34" charset="0"/>
              </a:rPr>
              <a:t>MPRESA COL·LABORADORA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24F50B-64BD-BCD2-7B66-F75BAD07E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9" b="26556"/>
          <a:stretch/>
        </p:blipFill>
        <p:spPr>
          <a:xfrm>
            <a:off x="2096283" y="3307977"/>
            <a:ext cx="2374964" cy="17212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B257E-85AC-9F20-BF54-FDAAC841E972}"/>
              </a:ext>
            </a:extLst>
          </p:cNvPr>
          <p:cNvSpPr txBox="1"/>
          <p:nvPr/>
        </p:nvSpPr>
        <p:spPr>
          <a:xfrm>
            <a:off x="4998373" y="216590"/>
            <a:ext cx="6736425" cy="68788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49580" indent="228600" algn="just"/>
            <a:r>
              <a:rPr lang="es-ES" sz="1900" dirty="0">
                <a:latin typeface="Agency FB" panose="020B0503020202020204" pitchFamily="34" charset="0"/>
              </a:rPr>
              <a:t>L’ 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EMPRESA COL·LABORADORA</a:t>
            </a:r>
            <a:r>
              <a:rPr lang="es-ES" sz="19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ca-ES" sz="1900" dirty="0">
                <a:latin typeface="Agency FB" panose="020B0503020202020204" pitchFamily="34" charset="0"/>
              </a:rPr>
              <a:t>és aquella</a:t>
            </a: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 que no disposen de la possibilitat de fer una despesa econòmica important, però inicialment volen tenir presència en aquest esdeveniment i col·laborar en la consolidació d’un certamen esportiu que tindrà un bon recorregut els anys propers a Badalona. L’aportació és de 250 €.</a:t>
            </a:r>
          </a:p>
          <a:p>
            <a:pPr marL="449580" indent="228600" algn="just"/>
            <a:endParaRPr lang="es-ES" sz="1900" dirty="0">
              <a:effectLst/>
              <a:latin typeface="Agency FB" panose="020B0503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es-ES" sz="1900" dirty="0">
                <a:latin typeface="Agency FB" panose="020B0503020202020204" pitchFamily="34" charset="0"/>
              </a:rPr>
              <a:t>	A </a:t>
            </a:r>
            <a:r>
              <a:rPr lang="es-ES" sz="1900" dirty="0" err="1">
                <a:latin typeface="Agency FB" panose="020B0503020202020204" pitchFamily="34" charset="0"/>
              </a:rPr>
              <a:t>més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disposarà</a:t>
            </a:r>
            <a:r>
              <a:rPr lang="es-ES" sz="1900" dirty="0">
                <a:latin typeface="Agency FB" panose="020B0503020202020204" pitchFamily="34" charset="0"/>
              </a:rPr>
              <a:t> </a:t>
            </a:r>
            <a:r>
              <a:rPr lang="es-ES" sz="1900" dirty="0" err="1">
                <a:latin typeface="Agency FB" panose="020B0503020202020204" pitchFamily="34" charset="0"/>
              </a:rPr>
              <a:t>com</a:t>
            </a:r>
            <a:r>
              <a:rPr lang="es-ES" sz="1900" dirty="0">
                <a:latin typeface="Agency FB" panose="020B0503020202020204" pitchFamily="34" charset="0"/>
              </a:rPr>
              <a:t> a </a:t>
            </a:r>
            <a:r>
              <a:rPr lang="es-ES" sz="1900" dirty="0" err="1">
                <a:latin typeface="Agency FB" panose="020B0503020202020204" pitchFamily="34" charset="0"/>
              </a:rPr>
              <a:t>compensació</a:t>
            </a:r>
            <a:r>
              <a:rPr lang="es-ES" sz="1900" dirty="0">
                <a:latin typeface="Agency FB" panose="020B0503020202020204" pitchFamily="34" charset="0"/>
              </a:rPr>
              <a:t> a la </a:t>
            </a:r>
            <a:r>
              <a:rPr lang="es-ES" sz="1900" dirty="0" err="1">
                <a:latin typeface="Agency FB" panose="020B0503020202020204" pitchFamily="34" charset="0"/>
              </a:rPr>
              <a:t>seva</a:t>
            </a:r>
            <a:r>
              <a:rPr lang="es-ES" sz="1900" dirty="0">
                <a:latin typeface="Agency FB" panose="020B0503020202020204" pitchFamily="34" charset="0"/>
              </a:rPr>
              <a:t> contribución el 	</a:t>
            </a:r>
            <a:r>
              <a:rPr lang="es-ES" sz="1900" dirty="0" err="1">
                <a:latin typeface="Agency FB" panose="020B0503020202020204" pitchFamily="34" charset="0"/>
              </a:rPr>
              <a:t>següent</a:t>
            </a:r>
            <a:r>
              <a:rPr lang="es-ES" sz="1900" dirty="0">
                <a:latin typeface="Agency FB" panose="020B0503020202020204" pitchFamily="34" charset="0"/>
              </a:rPr>
              <a:t>: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Invitació personalitzada per a 2 persones en el </a:t>
            </a:r>
            <a:r>
              <a:rPr lang="ca-ES" sz="1900" dirty="0" err="1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Village</a:t>
            </a: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 del Torneig durant tota la setmana pels seus clients i compromisos</a:t>
            </a:r>
          </a:p>
          <a:p>
            <a:pPr marL="342900" indent="-342900" algn="just">
              <a:buFont typeface="Wingdings" panose="05000000000000000000" pitchFamily="2" charset="2"/>
              <a:buChar char="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una nova web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pròpia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www.itfbadalonaopen.com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Tenir presència en el </a:t>
            </a:r>
            <a:r>
              <a:rPr lang="ca-ES" sz="1900" i="1" dirty="0" err="1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Photocall</a:t>
            </a: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 d’empreses col·laboradores</a:t>
            </a:r>
          </a:p>
          <a:p>
            <a:pPr marL="342900" indent="-342900" algn="just">
              <a:buFont typeface="Wingdings" panose="05000000000000000000" pitchFamily="2" charset="2"/>
              <a:buChar char="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Tenir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un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espai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promoció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dels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seus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productes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o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serveis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per 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socis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/es i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visitants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el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endParaRPr lang="es-ES" sz="1900" dirty="0">
              <a:effectLst/>
              <a:latin typeface="Agency FB" panose="020B0503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Aparèixer en el Díptic del Torneig on s’expliquen les activitats d’oci pel soci/a i entreteniment que es facin durant el torneig pel públic en general</a:t>
            </a:r>
          </a:p>
          <a:p>
            <a:pPr marL="34290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solidFill>
                  <a:schemeClr val="accent3">
                    <a:lumMod val="75000"/>
                  </a:schemeClr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NOVETAT: Tenir presència en el calendari d’actes previs i a la nostra </a:t>
            </a:r>
            <a:r>
              <a:rPr lang="ca-ES" sz="1900" dirty="0" err="1">
                <a:solidFill>
                  <a:schemeClr val="accent3">
                    <a:lumMod val="75000"/>
                  </a:schemeClr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Newsletter</a:t>
            </a:r>
            <a:endParaRPr lang="ca-ES" sz="1900" dirty="0">
              <a:solidFill>
                <a:schemeClr val="accent3">
                  <a:lumMod val="75000"/>
                </a:schemeClr>
              </a:solidFill>
              <a:effectLst/>
              <a:latin typeface="Agency FB" panose="020B050302020202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Tenir presència publicitària a la pantalla informativa del Club durant tot un any</a:t>
            </a:r>
            <a:endParaRPr lang="es-ES" sz="1900" dirty="0">
              <a:effectLst/>
              <a:latin typeface="Agency FB" panose="020B0503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Possibilitat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oferir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ofertes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als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nostres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socis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/es gràcies a la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nostra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aplicació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comunicació directe del Club.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r>
              <a:rPr lang="ca-ES" sz="1900" dirty="0">
                <a:latin typeface="Agency FB" panose="020B0503020202020204" pitchFamily="34" charset="0"/>
                <a:ea typeface="Calibri" panose="020F0502020204030204" pitchFamily="34" charset="0"/>
              </a:rPr>
              <a:t>Aparèixer a la nostra nova web i xarxes socials del club.</a:t>
            </a:r>
          </a:p>
          <a:p>
            <a:pPr marL="342900" indent="-342900" algn="just">
              <a:buFont typeface="Wingdings" panose="05000000000000000000" pitchFamily="2" charset="2"/>
              <a:buChar char=""/>
            </a:pP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Poder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deixar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roll-ups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publicitaris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el club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</a:t>
            </a:r>
            <a:r>
              <a:rPr lang="es-ES" sz="19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19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l’any</a:t>
            </a:r>
            <a:endParaRPr lang="es-ES" sz="1900" dirty="0">
              <a:latin typeface="Agency FB" panose="020B0503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"/>
            </a:pPr>
            <a:endParaRPr lang="es-ES" sz="2000" dirty="0">
              <a:effectLst/>
              <a:latin typeface="Agency FB" panose="020B0503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s-ES" sz="2200" dirty="0">
              <a:latin typeface="Agency FB" panose="020B0503020202020204" pitchFamily="34" charset="0"/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F14D6F0A-EC94-2CB3-0427-7C46BC763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447" y="759128"/>
            <a:ext cx="2617800" cy="8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0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competencia de atletismo&#10;&#10;Descripción generada automáticamente">
            <a:extLst>
              <a:ext uri="{FF2B5EF4-FFF2-40B4-BE49-F238E27FC236}">
                <a16:creationId xmlns:a16="http://schemas.microsoft.com/office/drawing/2014/main" id="{1646F9EF-B1C6-400E-21F2-CEC7E30B6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9000" cy="6858000"/>
          </a:xfrm>
          <a:prstGeom prst="rect">
            <a:avLst/>
          </a:prstGeom>
        </p:spPr>
      </p:pic>
      <p:pic>
        <p:nvPicPr>
          <p:cNvPr id="10" name="Imagen 9" descr="Un grupo de personas con raqueta de tenis en una cancha&#10;&#10;Descripción generada automáticamente">
            <a:extLst>
              <a:ext uri="{FF2B5EF4-FFF2-40B4-BE49-F238E27FC236}">
                <a16:creationId xmlns:a16="http://schemas.microsoft.com/office/drawing/2014/main" id="{60A1B9BB-8A0D-C879-99E3-1E9A70BB45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76" y="2676150"/>
            <a:ext cx="2957894" cy="418722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Imagen 13" descr="Un grupo de personas en una cancha&#10;&#10;Descripción generada automáticamente con confianza media">
            <a:extLst>
              <a:ext uri="{FF2B5EF4-FFF2-40B4-BE49-F238E27FC236}">
                <a16:creationId xmlns:a16="http://schemas.microsoft.com/office/drawing/2014/main" id="{E5FC1091-CBEF-A08B-6D57-CA2F7883BA1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231" y="54005"/>
            <a:ext cx="4575143" cy="25735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0" name="Imagen 19" descr="Imagen que contiene persona, interior, niño, joven&#10;&#10;Descripción generada automáticamente">
            <a:extLst>
              <a:ext uri="{FF2B5EF4-FFF2-40B4-BE49-F238E27FC236}">
                <a16:creationId xmlns:a16="http://schemas.microsoft.com/office/drawing/2014/main" id="{B3669784-74C6-9BB9-2E2D-EEA0B32A52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76" y="54005"/>
            <a:ext cx="2038739" cy="256814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4" name="Imagen 23" descr="Una persona con una camiseta azul&#10;&#10;Descripción generada automáticamente con confianza baja">
            <a:extLst>
              <a:ext uri="{FF2B5EF4-FFF2-40B4-BE49-F238E27FC236}">
                <a16:creationId xmlns:a16="http://schemas.microsoft.com/office/drawing/2014/main" id="{A5F4E43F-1BD1-2DC0-12B0-BF0C2CEBE3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75" y="2761766"/>
            <a:ext cx="1217987" cy="1538355"/>
          </a:xfrm>
          <a:prstGeom prst="rect">
            <a:avLst/>
          </a:prstGeom>
        </p:spPr>
      </p:pic>
      <p:pic>
        <p:nvPicPr>
          <p:cNvPr id="26" name="Imagen 25" descr="Una captura de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78DD928F-78C2-877B-058B-9620C2E60B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87" y="62265"/>
            <a:ext cx="2559113" cy="256086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8" name="Imagen 27" descr="Imagen que contiene interior, hombre, parado, edificio&#10;&#10;Descripción generada automáticamente">
            <a:extLst>
              <a:ext uri="{FF2B5EF4-FFF2-40B4-BE49-F238E27FC236}">
                <a16:creationId xmlns:a16="http://schemas.microsoft.com/office/drawing/2014/main" id="{B148E4C6-B68D-1893-6DC9-1BA443B922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87" y="2676150"/>
            <a:ext cx="2559113" cy="347083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31" name="Imagen 30" descr="Imagen que contiene Texto&#10;&#10;Descripción generada automáticamente">
            <a:extLst>
              <a:ext uri="{FF2B5EF4-FFF2-40B4-BE49-F238E27FC236}">
                <a16:creationId xmlns:a16="http://schemas.microsoft.com/office/drawing/2014/main" id="{4DF18E88-9145-8CD9-12A7-3E135B97E32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299" y="2676150"/>
            <a:ext cx="1797151" cy="171110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0B7A44A8-99F5-B843-6929-DEF7D4A7FDC0}"/>
              </a:ext>
            </a:extLst>
          </p:cNvPr>
          <p:cNvSpPr/>
          <p:nvPr/>
        </p:nvSpPr>
        <p:spPr>
          <a:xfrm>
            <a:off x="6484695" y="6195614"/>
            <a:ext cx="5707305" cy="6001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300" dirty="0">
                <a:latin typeface="Agency FB" panose="020B0503020202020204" pitchFamily="34" charset="0"/>
              </a:rPr>
              <a:t>La </a:t>
            </a:r>
            <a:r>
              <a:rPr lang="es-ES" sz="2300" dirty="0" err="1">
                <a:latin typeface="Agency FB" panose="020B0503020202020204" pitchFamily="34" charset="0"/>
              </a:rPr>
              <a:t>promoció</a:t>
            </a:r>
            <a:r>
              <a:rPr lang="es-ES" sz="2300" dirty="0">
                <a:latin typeface="Agency FB" panose="020B0503020202020204" pitchFamily="34" charset="0"/>
              </a:rPr>
              <a:t> del </a:t>
            </a:r>
            <a:r>
              <a:rPr lang="es-ES" sz="2300" dirty="0" err="1">
                <a:latin typeface="Agency FB" panose="020B0503020202020204" pitchFamily="34" charset="0"/>
              </a:rPr>
              <a:t>Torneig</a:t>
            </a:r>
            <a:r>
              <a:rPr lang="es-ES" sz="2300" dirty="0">
                <a:latin typeface="Agency FB" panose="020B0503020202020204" pitchFamily="34" charset="0"/>
              </a:rPr>
              <a:t> </a:t>
            </a:r>
            <a:r>
              <a:rPr lang="es-ES" sz="2300" dirty="0" err="1">
                <a:latin typeface="Agency FB" panose="020B0503020202020204" pitchFamily="34" charset="0"/>
              </a:rPr>
              <a:t>és</a:t>
            </a:r>
            <a:r>
              <a:rPr lang="es-ES" sz="2300" dirty="0">
                <a:latin typeface="Agency FB" panose="020B0503020202020204" pitchFamily="34" charset="0"/>
              </a:rPr>
              <a:t> una </a:t>
            </a:r>
            <a:r>
              <a:rPr lang="es-ES" sz="2300" dirty="0" err="1">
                <a:latin typeface="Agency FB" panose="020B0503020202020204" pitchFamily="34" charset="0"/>
              </a:rPr>
              <a:t>prioritat</a:t>
            </a:r>
            <a:r>
              <a:rPr lang="es-ES" sz="2300" dirty="0">
                <a:latin typeface="Agency FB" panose="020B0503020202020204" pitchFamily="34" charset="0"/>
              </a:rPr>
              <a:t> </a:t>
            </a:r>
            <a:r>
              <a:rPr lang="es-ES" sz="2300" dirty="0" err="1">
                <a:latin typeface="Agency FB" panose="020B0503020202020204" pitchFamily="34" charset="0"/>
              </a:rPr>
              <a:t>pels</a:t>
            </a:r>
            <a:r>
              <a:rPr lang="es-ES" sz="2300" dirty="0">
                <a:latin typeface="Agency FB" panose="020B0503020202020204" pitchFamily="34" charset="0"/>
              </a:rPr>
              <a:t> </a:t>
            </a:r>
            <a:r>
              <a:rPr lang="es-ES" sz="2300" dirty="0" err="1">
                <a:latin typeface="Agency FB" panose="020B0503020202020204" pitchFamily="34" charset="0"/>
              </a:rPr>
              <a:t>organitzadors</a:t>
            </a:r>
            <a:r>
              <a:rPr lang="es-ES" sz="2300" dirty="0"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38" name="Imagen 37" descr="Un grupo de personas en uniforme&#10;&#10;Descripción generada automáticamente">
            <a:extLst>
              <a:ext uri="{FF2B5EF4-FFF2-40B4-BE49-F238E27FC236}">
                <a16:creationId xmlns:a16="http://schemas.microsoft.com/office/drawing/2014/main" id="{D437EA54-88D6-8306-F42F-D08CE85C9FB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82" y="4447779"/>
            <a:ext cx="3067880" cy="166070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5481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Persona con raqueta de tenis en una cancha&#10;&#10;Descripción generada automáticamente">
            <a:extLst>
              <a:ext uri="{FF2B5EF4-FFF2-40B4-BE49-F238E27FC236}">
                <a16:creationId xmlns:a16="http://schemas.microsoft.com/office/drawing/2014/main" id="{105D0E83-BE9B-A592-9D5B-C628A63D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D9D8ABEE-CDE7-E833-C10A-38294B369E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1" y="101447"/>
            <a:ext cx="2059709" cy="1556896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88C9ED-84D7-8130-E591-6F34E29B2C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136" y="124741"/>
            <a:ext cx="2080800" cy="153360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E5E769-73B4-6217-5595-330FF2E80D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818" y="5109882"/>
            <a:ext cx="2080800" cy="1623378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19E95764-EAB9-1434-AF4A-220224D63667}"/>
              </a:ext>
            </a:extLst>
          </p:cNvPr>
          <p:cNvSpPr/>
          <p:nvPr/>
        </p:nvSpPr>
        <p:spPr>
          <a:xfrm>
            <a:off x="2436035" y="5207948"/>
            <a:ext cx="7330314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E28882C-6F70-A2CA-4425-60A8D440BBE8}"/>
              </a:ext>
            </a:extLst>
          </p:cNvPr>
          <p:cNvSpPr/>
          <p:nvPr/>
        </p:nvSpPr>
        <p:spPr>
          <a:xfrm>
            <a:off x="2302316" y="5061176"/>
            <a:ext cx="7464033" cy="270843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Final televisada per primer </a:t>
            </a:r>
            <a:r>
              <a:rPr lang="es-ES" sz="5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cop</a:t>
            </a:r>
            <a:endParaRPr lang="es-ES" sz="5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  <a:p>
            <a:pPr algn="ctr"/>
            <a:r>
              <a:rPr lang="en-US" sz="1400" u="sng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https://youtube.com/watch?v=uuX--ZQJSLY&amp;si=zsteMM60h79DAvkL</a:t>
            </a:r>
            <a:endParaRPr lang="es-ES" sz="1400" dirty="0">
              <a:solidFill>
                <a:schemeClr val="bg1"/>
              </a:solidFill>
            </a:endParaRPr>
          </a:p>
          <a:p>
            <a:pPr algn="ctr"/>
            <a:endParaRPr lang="es-ES" sz="5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  <a:p>
            <a:pPr algn="ctr"/>
            <a:endParaRPr lang="es-ES" sz="5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79AF306-0999-A8F6-E8AD-D8417890BB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2" y="4778188"/>
            <a:ext cx="1957465" cy="1955071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006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6175BA-FC8A-B5A4-2809-4F4AA8C9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400" dirty="0">
                <a:latin typeface="Agency FB" panose="020B0503020202020204" pitchFamily="34" charset="0"/>
              </a:rPr>
              <a:t>EL VILLAGE DE </a:t>
            </a:r>
            <a:r>
              <a:rPr lang="es-ES" sz="4400" dirty="0" err="1">
                <a:latin typeface="Agency FB" panose="020B0503020202020204" pitchFamily="34" charset="0"/>
              </a:rPr>
              <a:t>l’ITF</a:t>
            </a:r>
            <a:r>
              <a:rPr lang="es-ES" sz="4400" dirty="0">
                <a:latin typeface="Agency FB" panose="020B0503020202020204" pitchFamily="34" charset="0"/>
              </a:rPr>
              <a:t> </a:t>
            </a:r>
            <a:br>
              <a:rPr lang="es-ES" sz="4400" dirty="0">
                <a:latin typeface="Agency FB" panose="020B0503020202020204" pitchFamily="34" charset="0"/>
              </a:rPr>
            </a:br>
            <a:r>
              <a:rPr lang="es-ES" sz="4400" dirty="0">
                <a:latin typeface="Agency FB" panose="020B0503020202020204" pitchFamily="34" charset="0"/>
              </a:rPr>
              <a:t>PER SOCIS/ES I CONVIDATS/DES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5BC819-6F08-6ECE-1F84-AB5B5058B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64" y="214884"/>
            <a:ext cx="4686134" cy="32802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D17783F-5E09-DF80-D6F1-04CEF6640F37}"/>
              </a:ext>
            </a:extLst>
          </p:cNvPr>
          <p:cNvSpPr txBox="1"/>
          <p:nvPr/>
        </p:nvSpPr>
        <p:spPr>
          <a:xfrm>
            <a:off x="7450778" y="567452"/>
            <a:ext cx="439650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1700" dirty="0"/>
              <a:t>LES MARQUES COL·LABORADORES AL VILLAGE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03A8727-DBFB-9512-7DDB-64349BB4D8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4" y="1903571"/>
            <a:ext cx="2272815" cy="31832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067770C-0804-54E4-DDBA-A0038C6969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52" y="4201675"/>
            <a:ext cx="2389928" cy="2328302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9AADDB1-4CBF-F14B-4EC6-9D323BF465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9" y="4344210"/>
            <a:ext cx="2507675" cy="2304886"/>
          </a:xfrm>
          <a:prstGeom prst="rect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2D58BC7-A06E-29A5-7049-82B31DC3BD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42" y="1979811"/>
            <a:ext cx="2875588" cy="2156691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5C0F30C-2F5A-F1EB-EDB4-5379F928EA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43" y="2209607"/>
            <a:ext cx="2156692" cy="21566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B1AB95A-82F0-6AB1-2D67-D9D5A9F965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37" y="3265864"/>
            <a:ext cx="2156692" cy="21566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F919D11-E167-BDD4-C5E0-0A9E052163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26" y="4115939"/>
            <a:ext cx="2735878" cy="2735878"/>
          </a:xfrm>
          <a:prstGeom prst="rect">
            <a:avLst/>
          </a:prstGeom>
          <a:ln w="76200">
            <a:solidFill>
              <a:schemeClr val="tx2">
                <a:lumMod val="75000"/>
              </a:schemeClr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CA1AB12-98E7-A2FB-658E-9539D783E50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486" y="4359652"/>
            <a:ext cx="2061307" cy="2061307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617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9F1F1-484E-6F18-8278-6A0E25344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0542"/>
            <a:ext cx="7772400" cy="1463040"/>
          </a:xfrm>
        </p:spPr>
        <p:txBody>
          <a:bodyPr/>
          <a:lstStyle/>
          <a:p>
            <a:r>
              <a:rPr lang="es-ES" dirty="0"/>
              <a:t>ACTIVITATS SOCIAL GRATUITES </a:t>
            </a:r>
            <a:br>
              <a:rPr lang="es-ES" dirty="0"/>
            </a:br>
            <a:r>
              <a:rPr lang="es-ES" dirty="0"/>
              <a:t>PER A </a:t>
            </a:r>
            <a:r>
              <a:rPr lang="es-ES" dirty="0" err="1"/>
              <a:t>SOCIs</a:t>
            </a:r>
            <a:r>
              <a:rPr lang="es-ES" dirty="0"/>
              <a:t>/ES I VISITANTS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9B1588-123E-9E2D-2165-2F92D5452E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81" y="3429000"/>
            <a:ext cx="3181927" cy="318192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D212BB-2D1D-2B8D-0929-A293EBC60C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3" y="157145"/>
            <a:ext cx="2985655" cy="29856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840F0C1-F5F0-5F5F-62E5-58C29C0D15F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537" y="1758142"/>
            <a:ext cx="2985656" cy="298565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66496E5-2DD4-E6FE-905A-5B2817179F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60" y="2215550"/>
            <a:ext cx="2304473" cy="230447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7D6AA51-0391-E876-9695-552793107E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533" y="123603"/>
            <a:ext cx="2784764" cy="27847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295E4F3-2D05-F89A-D132-1B6CA4DBC5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94" y="364418"/>
            <a:ext cx="2985656" cy="254554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221D90E8-6A07-B5D7-CD6F-C4DAD0063F7A}"/>
              </a:ext>
            </a:extLst>
          </p:cNvPr>
          <p:cNvSpPr txBox="1"/>
          <p:nvPr/>
        </p:nvSpPr>
        <p:spPr>
          <a:xfrm rot="480156">
            <a:off x="63966" y="2267742"/>
            <a:ext cx="298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 CINEMA ‘FILMETS’ 50 ANYS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1167C03-8EA0-31BB-2BF3-B3E0971EDC8A}"/>
              </a:ext>
            </a:extLst>
          </p:cNvPr>
          <p:cNvSpPr txBox="1"/>
          <p:nvPr/>
        </p:nvSpPr>
        <p:spPr>
          <a:xfrm rot="20454269">
            <a:off x="2373128" y="4086567"/>
            <a:ext cx="298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   CONCERTS A LA FRESCA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F2903E9-D32C-C167-9E18-FC6ABF8C9D21}"/>
              </a:ext>
            </a:extLst>
          </p:cNvPr>
          <p:cNvSpPr txBox="1"/>
          <p:nvPr/>
        </p:nvSpPr>
        <p:spPr>
          <a:xfrm>
            <a:off x="4239494" y="2217436"/>
            <a:ext cx="298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 CONCURS DE FOTOGRAFIA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3A72BF0-96BF-095F-9B6A-C588D0FB65A6}"/>
              </a:ext>
            </a:extLst>
          </p:cNvPr>
          <p:cNvSpPr txBox="1"/>
          <p:nvPr/>
        </p:nvSpPr>
        <p:spPr>
          <a:xfrm>
            <a:off x="6302086" y="4007722"/>
            <a:ext cx="29856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   XURROS AMB XOCOLATA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E3EB76C-BE17-201B-1C16-419C3D02A1AA}"/>
              </a:ext>
            </a:extLst>
          </p:cNvPr>
          <p:cNvSpPr txBox="1"/>
          <p:nvPr/>
        </p:nvSpPr>
        <p:spPr>
          <a:xfrm>
            <a:off x="8776040" y="1524324"/>
            <a:ext cx="3299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 BINGO BENÈFIC VS EL CÀNCER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E6E163D-FA31-3BD3-E0CE-643D7C77564B}"/>
              </a:ext>
            </a:extLst>
          </p:cNvPr>
          <p:cNvSpPr txBox="1"/>
          <p:nvPr/>
        </p:nvSpPr>
        <p:spPr>
          <a:xfrm>
            <a:off x="8776040" y="5984560"/>
            <a:ext cx="32990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/>
              <a:t> PODCAST ‘BLV’ AMB JOSÉ ELÍAS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8734770A-BE82-8870-1077-DB4F0437F2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2" y="5120314"/>
            <a:ext cx="971881" cy="12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701D0-ADA6-0907-8F68-E24349E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8800" dirty="0"/>
              <a:t>     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03924-86DB-A82F-1159-EF764A80C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Vista de alberca con agua&#10;&#10;Descripción generada automáticamente">
            <a:extLst>
              <a:ext uri="{FF2B5EF4-FFF2-40B4-BE49-F238E27FC236}">
                <a16:creationId xmlns:a16="http://schemas.microsoft.com/office/drawing/2014/main" id="{2A4F83A4-60B5-E781-B0FA-7CC4A9EA44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176" y="1530"/>
            <a:ext cx="10783824" cy="771749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DF25AA-9F1D-CDB6-1098-E795C61ED2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5942410"/>
            <a:ext cx="1344119" cy="177508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55D8E09-52BB-9412-2678-C9267B1D18FF}"/>
              </a:ext>
            </a:extLst>
          </p:cNvPr>
          <p:cNvSpPr txBox="1"/>
          <p:nvPr/>
        </p:nvSpPr>
        <p:spPr>
          <a:xfrm>
            <a:off x="3047215" y="367561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/>
              <a:t>BENVINGUTS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67A9B8F-FA3A-543A-BBCE-EFE8896D7064}"/>
              </a:ext>
            </a:extLst>
          </p:cNvPr>
          <p:cNvSpPr txBox="1"/>
          <p:nvPr/>
        </p:nvSpPr>
        <p:spPr>
          <a:xfrm rot="16200000">
            <a:off x="-2406919" y="2089659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600" dirty="0">
                <a:latin typeface="Agency FB" panose="020B0503020202020204" pitchFamily="34" charset="0"/>
              </a:rPr>
              <a:t>BENVINGUTS AL TCB</a:t>
            </a:r>
          </a:p>
        </p:txBody>
      </p:sp>
    </p:spTree>
    <p:extLst>
      <p:ext uri="{BB962C8B-B14F-4D97-AF65-F5344CB8AC3E}">
        <p14:creationId xmlns:p14="http://schemas.microsoft.com/office/powerpoint/2010/main" val="3283104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FEC3E-CF80-6FF8-CE06-9147AE74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23812"/>
            <a:ext cx="7772400" cy="1463040"/>
          </a:xfrm>
        </p:spPr>
        <p:txBody>
          <a:bodyPr/>
          <a:lstStyle/>
          <a:p>
            <a:r>
              <a:rPr lang="es-ES" dirty="0"/>
              <a:t>50 </a:t>
            </a:r>
            <a:r>
              <a:rPr lang="es-ES" dirty="0" err="1"/>
              <a:t>anys</a:t>
            </a:r>
            <a:r>
              <a:rPr lang="es-ES" dirty="0"/>
              <a:t> </a:t>
            </a:r>
            <a:r>
              <a:rPr lang="es-ES" dirty="0" err="1"/>
              <a:t>recolzant</a:t>
            </a:r>
            <a:r>
              <a:rPr lang="es-ES" dirty="0"/>
              <a:t> </a:t>
            </a:r>
            <a:r>
              <a:rPr lang="es-ES" dirty="0" err="1"/>
              <a:t>l’esport</a:t>
            </a:r>
            <a:r>
              <a:rPr lang="es-ES" dirty="0"/>
              <a:t> a casa </a:t>
            </a:r>
            <a:r>
              <a:rPr lang="es-ES" dirty="0" err="1"/>
              <a:t>nostra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7240D0-FA91-227B-2C20-788F0E29A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4800" dirty="0">
                <a:solidFill>
                  <a:schemeClr val="tx1"/>
                </a:solidFill>
              </a:rPr>
              <a:t>1974-2024</a:t>
            </a:r>
          </a:p>
        </p:txBody>
      </p:sp>
      <p:pic>
        <p:nvPicPr>
          <p:cNvPr id="9" name="Imagen 8" descr="Persona con raqueta de tenis&#10;&#10;Descripción generada automáticamente">
            <a:extLst>
              <a:ext uri="{FF2B5EF4-FFF2-40B4-BE49-F238E27FC236}">
                <a16:creationId xmlns:a16="http://schemas.microsoft.com/office/drawing/2014/main" id="{65917723-7140-F707-1AFF-AC67A95D0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48482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80B0F11-7FE8-9027-23EC-0BD65A005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60" y="5011900"/>
            <a:ext cx="1068640" cy="141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52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0" y="-13854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 err="1">
                <a:latin typeface="Agency FB" panose="020B0503020202020204" pitchFamily="34" charset="0"/>
              </a:rPr>
              <a:t>Què</a:t>
            </a:r>
            <a:r>
              <a:rPr lang="es-ES" sz="6000" dirty="0">
                <a:latin typeface="Agency FB" panose="020B0503020202020204" pitchFamily="34" charset="0"/>
              </a:rPr>
              <a:t> </a:t>
            </a:r>
            <a:r>
              <a:rPr lang="es-ES" sz="6000" dirty="0" err="1">
                <a:latin typeface="Agency FB" panose="020B0503020202020204" pitchFamily="34" charset="0"/>
              </a:rPr>
              <a:t>és</a:t>
            </a:r>
            <a:r>
              <a:rPr lang="es-ES" sz="6000" dirty="0">
                <a:latin typeface="Agency FB" panose="020B0503020202020204" pitchFamily="34" charset="0"/>
              </a:rPr>
              <a:t> el ITF </a:t>
            </a:r>
            <a:r>
              <a:rPr lang="es-ES" sz="60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AUDAX Badalona open</a:t>
            </a:r>
            <a:r>
              <a:rPr lang="es-ES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  <a:t/>
            </a:r>
            <a:br>
              <a:rPr lang="es-ES" sz="60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ES" sz="6000" dirty="0">
                <a:solidFill>
                  <a:schemeClr val="tx1"/>
                </a:solidFill>
                <a:latin typeface="Agency FB" panose="020B0503020202020204" pitchFamily="34" charset="0"/>
              </a:rPr>
              <a:t>D</a:t>
            </a:r>
            <a:r>
              <a:rPr lang="es-ES" sz="6000" dirty="0">
                <a:latin typeface="Agency FB" panose="020B0503020202020204" pitchFamily="34" charset="0"/>
              </a:rPr>
              <a:t>e </a:t>
            </a:r>
            <a:r>
              <a:rPr lang="es-ES" sz="6000" dirty="0" err="1">
                <a:latin typeface="Agency FB" panose="020B0503020202020204" pitchFamily="34" charset="0"/>
              </a:rPr>
              <a:t>tennis</a:t>
            </a:r>
            <a:r>
              <a:rPr lang="es-ES" sz="6000" dirty="0">
                <a:latin typeface="Agency FB" panose="020B0503020202020204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05A5539-A207-347D-65E9-2864D53CC837}"/>
              </a:ext>
            </a:extLst>
          </p:cNvPr>
          <p:cNvSpPr txBox="1"/>
          <p:nvPr/>
        </p:nvSpPr>
        <p:spPr>
          <a:xfrm>
            <a:off x="5127502" y="571115"/>
            <a:ext cx="628315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200" dirty="0" err="1">
                <a:latin typeface="Agency FB" panose="020B0503020202020204" pitchFamily="34" charset="0"/>
              </a:rPr>
              <a:t>És</a:t>
            </a:r>
            <a:r>
              <a:rPr lang="es-ES" sz="3200" dirty="0">
                <a:latin typeface="Agency FB" panose="020B0503020202020204" pitchFamily="34" charset="0"/>
              </a:rPr>
              <a:t> un </a:t>
            </a:r>
            <a:r>
              <a:rPr lang="es-ES" sz="3200" dirty="0" err="1">
                <a:latin typeface="Agency FB" panose="020B0503020202020204" pitchFamily="34" charset="0"/>
              </a:rPr>
              <a:t>torneig</a:t>
            </a:r>
            <a:r>
              <a:rPr lang="es-ES" sz="3200" dirty="0">
                <a:latin typeface="Agency FB" panose="020B0503020202020204" pitchFamily="34" charset="0"/>
              </a:rPr>
              <a:t> de </a:t>
            </a:r>
            <a:r>
              <a:rPr lang="es-ES" sz="3200" dirty="0" err="1">
                <a:latin typeface="Agency FB" panose="020B0503020202020204" pitchFamily="34" charset="0"/>
              </a:rPr>
              <a:t>tennis</a:t>
            </a:r>
            <a:r>
              <a:rPr lang="es-ES" sz="3200" dirty="0">
                <a:latin typeface="Agency FB" panose="020B0503020202020204" pitchFamily="34" charset="0"/>
              </a:rPr>
              <a:t> de </a:t>
            </a:r>
            <a:r>
              <a:rPr lang="es-ES" sz="3200" dirty="0" err="1">
                <a:latin typeface="Agency FB" panose="020B0503020202020204" pitchFamily="34" charset="0"/>
              </a:rPr>
              <a:t>quadre</a:t>
            </a:r>
            <a:r>
              <a:rPr lang="es-ES" sz="3200" dirty="0">
                <a:latin typeface="Agency FB" panose="020B0503020202020204" pitchFamily="34" charset="0"/>
              </a:rPr>
              <a:t> individual senior </a:t>
            </a:r>
            <a:r>
              <a:rPr lang="es-ES" sz="3200" dirty="0" err="1">
                <a:latin typeface="Agency FB" panose="020B0503020202020204" pitchFamily="34" charset="0"/>
              </a:rPr>
              <a:t>masculí</a:t>
            </a:r>
            <a:r>
              <a:rPr lang="es-ES" sz="3200" dirty="0">
                <a:latin typeface="Agency FB" panose="020B0503020202020204" pitchFamily="34" charset="0"/>
              </a:rPr>
              <a:t> i </a:t>
            </a:r>
            <a:r>
              <a:rPr lang="es-ES" sz="3200" dirty="0" err="1">
                <a:latin typeface="Agency FB" panose="020B0503020202020204" pitchFamily="34" charset="0"/>
              </a:rPr>
              <a:t>dels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coneguts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com</a:t>
            </a:r>
            <a:r>
              <a:rPr lang="es-ES" sz="3200" dirty="0">
                <a:latin typeface="Agency FB" panose="020B0503020202020204" pitchFamily="34" charset="0"/>
              </a:rPr>
              <a:t> M25 (</a:t>
            </a:r>
            <a:r>
              <a:rPr lang="es-ES" sz="3200" dirty="0" err="1">
                <a:latin typeface="Agency FB" panose="020B0503020202020204" pitchFamily="34" charset="0"/>
              </a:rPr>
              <a:t>categoria</a:t>
            </a:r>
            <a:r>
              <a:rPr lang="es-ES" sz="3200" dirty="0">
                <a:latin typeface="Agency FB" panose="020B0503020202020204" pitchFamily="34" charset="0"/>
              </a:rPr>
              <a:t> concedida en </a:t>
            </a:r>
            <a:r>
              <a:rPr lang="es-ES" sz="3200" dirty="0" err="1">
                <a:latin typeface="Agency FB" panose="020B0503020202020204" pitchFamily="34" charset="0"/>
              </a:rPr>
              <a:t>relació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als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premis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concedits</a:t>
            </a:r>
            <a:r>
              <a:rPr lang="es-ES" sz="3200" dirty="0">
                <a:latin typeface="Agency FB" panose="020B0503020202020204" pitchFamily="34" charset="0"/>
              </a:rPr>
              <a:t> i a la </a:t>
            </a:r>
            <a:r>
              <a:rPr lang="es-ES" sz="3200" dirty="0" err="1">
                <a:latin typeface="Agency FB" panose="020B0503020202020204" pitchFamily="34" charset="0"/>
              </a:rPr>
              <a:t>importància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dels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rànquings</a:t>
            </a:r>
            <a:r>
              <a:rPr lang="es-ES" sz="3200" dirty="0">
                <a:latin typeface="Agency FB" panose="020B0503020202020204" pitchFamily="34" charset="0"/>
              </a:rPr>
              <a:t> del </a:t>
            </a:r>
            <a:r>
              <a:rPr lang="es-ES" sz="3200" dirty="0" err="1">
                <a:latin typeface="Agency FB" panose="020B0503020202020204" pitchFamily="34" charset="0"/>
              </a:rPr>
              <a:t>jugadors</a:t>
            </a:r>
            <a:r>
              <a:rPr lang="es-ES" sz="3200" dirty="0">
                <a:latin typeface="Agency FB" panose="020B0503020202020204" pitchFamily="34" charset="0"/>
              </a:rPr>
              <a:t> que participen).</a:t>
            </a:r>
          </a:p>
          <a:p>
            <a:pPr algn="just"/>
            <a:r>
              <a:rPr lang="es-ES" sz="3200" dirty="0">
                <a:latin typeface="Agency FB" panose="020B0503020202020204" pitchFamily="34" charset="0"/>
              </a:rPr>
              <a:t>El Badalona Open des de </a:t>
            </a:r>
            <a:r>
              <a:rPr lang="es-ES" sz="3200" dirty="0" err="1">
                <a:latin typeface="Agency FB" panose="020B0503020202020204" pitchFamily="34" charset="0"/>
              </a:rPr>
              <a:t>l’any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passat</a:t>
            </a:r>
            <a:r>
              <a:rPr lang="es-ES" sz="3200" dirty="0">
                <a:latin typeface="Agency FB" panose="020B0503020202020204" pitchFamily="34" charset="0"/>
              </a:rPr>
              <a:t> forma </a:t>
            </a:r>
            <a:r>
              <a:rPr lang="es-ES" sz="3200" dirty="0" err="1">
                <a:latin typeface="Agency FB" panose="020B0503020202020204" pitchFamily="34" charset="0"/>
              </a:rPr>
              <a:t>part</a:t>
            </a:r>
            <a:r>
              <a:rPr lang="es-ES" sz="3200" dirty="0">
                <a:latin typeface="Agency FB" panose="020B0503020202020204" pitchFamily="34" charset="0"/>
              </a:rPr>
              <a:t> del </a:t>
            </a:r>
            <a:r>
              <a:rPr lang="es-ES" sz="3200" dirty="0" err="1">
                <a:latin typeface="Agency FB" panose="020B0503020202020204" pitchFamily="34" charset="0"/>
              </a:rPr>
              <a:t>circuit</a:t>
            </a:r>
            <a:r>
              <a:rPr lang="es-ES" sz="3200" dirty="0">
                <a:latin typeface="Agency FB" panose="020B0503020202020204" pitchFamily="34" charset="0"/>
              </a:rPr>
              <a:t> ITF </a:t>
            </a:r>
            <a:r>
              <a:rPr lang="es-ES" sz="3200" dirty="0" err="1">
                <a:latin typeface="Agency FB" panose="020B0503020202020204" pitchFamily="34" charset="0"/>
              </a:rPr>
              <a:t>World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Tennis</a:t>
            </a:r>
            <a:r>
              <a:rPr lang="es-ES" sz="3200" dirty="0">
                <a:latin typeface="Agency FB" panose="020B0503020202020204" pitchFamily="34" charset="0"/>
              </a:rPr>
              <a:t> Tour. </a:t>
            </a:r>
            <a:r>
              <a:rPr lang="es-ES" sz="3200" dirty="0" err="1">
                <a:latin typeface="Agency FB" panose="020B0503020202020204" pitchFamily="34" charset="0"/>
              </a:rPr>
              <a:t>L’èxit</a:t>
            </a:r>
            <a:r>
              <a:rPr lang="es-ES" sz="3200" dirty="0">
                <a:latin typeface="Agency FB" panose="020B0503020202020204" pitchFamily="34" charset="0"/>
              </a:rPr>
              <a:t> de </a:t>
            </a:r>
            <a:r>
              <a:rPr lang="es-ES" sz="3200" dirty="0" err="1">
                <a:latin typeface="Agency FB" panose="020B0503020202020204" pitchFamily="34" charset="0"/>
              </a:rPr>
              <a:t>públic</a:t>
            </a:r>
            <a:r>
              <a:rPr lang="es-ES" sz="3200" dirty="0">
                <a:latin typeface="Agency FB" panose="020B0503020202020204" pitchFamily="34" charset="0"/>
              </a:rPr>
              <a:t> i </a:t>
            </a:r>
            <a:r>
              <a:rPr lang="es-ES" sz="3200" dirty="0" err="1">
                <a:latin typeface="Agency FB" panose="020B0503020202020204" pitchFamily="34" charset="0"/>
              </a:rPr>
              <a:t>organització</a:t>
            </a:r>
            <a:r>
              <a:rPr lang="es-ES" sz="3200" dirty="0">
                <a:latin typeface="Agency FB" panose="020B0503020202020204" pitchFamily="34" charset="0"/>
              </a:rPr>
              <a:t> del 2024 ha </a:t>
            </a:r>
            <a:r>
              <a:rPr lang="es-ES" sz="3200" dirty="0" err="1">
                <a:latin typeface="Agency FB" panose="020B0503020202020204" pitchFamily="34" charset="0"/>
              </a:rPr>
              <a:t>estat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clau</a:t>
            </a:r>
            <a:r>
              <a:rPr lang="es-ES" sz="3200" dirty="0">
                <a:latin typeface="Agency FB" panose="020B0503020202020204" pitchFamily="34" charset="0"/>
              </a:rPr>
              <a:t> per consolidar a Badalona </a:t>
            </a:r>
            <a:r>
              <a:rPr lang="es-ES" sz="3200" dirty="0" err="1">
                <a:latin typeface="Agency FB" panose="020B0503020202020204" pitchFamily="34" charset="0"/>
              </a:rPr>
              <a:t>l’esdeveniment</a:t>
            </a:r>
            <a:r>
              <a:rPr lang="es-ES" sz="3200" dirty="0">
                <a:latin typeface="Agency FB" panose="020B0503020202020204" pitchFamily="34" charset="0"/>
              </a:rPr>
              <a:t> i </a:t>
            </a:r>
            <a:r>
              <a:rPr lang="es-ES" sz="3200" dirty="0" err="1">
                <a:latin typeface="Agency FB" panose="020B0503020202020204" pitchFamily="34" charset="0"/>
              </a:rPr>
              <a:t>col·locar</a:t>
            </a:r>
            <a:r>
              <a:rPr lang="es-ES" sz="3200" dirty="0">
                <a:latin typeface="Agency FB" panose="020B0503020202020204" pitchFamily="34" charset="0"/>
              </a:rPr>
              <a:t> a la </a:t>
            </a:r>
            <a:r>
              <a:rPr lang="es-ES" sz="3200" dirty="0" err="1">
                <a:latin typeface="Agency FB" panose="020B0503020202020204" pitchFamily="34" charset="0"/>
              </a:rPr>
              <a:t>nostra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ciutat</a:t>
            </a:r>
            <a:r>
              <a:rPr lang="es-ES" sz="3200" dirty="0">
                <a:latin typeface="Agency FB" panose="020B0503020202020204" pitchFamily="34" charset="0"/>
              </a:rPr>
              <a:t> </a:t>
            </a:r>
            <a:r>
              <a:rPr lang="es-ES" sz="3200" dirty="0" err="1">
                <a:latin typeface="Agency FB" panose="020B0503020202020204" pitchFamily="34" charset="0"/>
              </a:rPr>
              <a:t>novament</a:t>
            </a:r>
            <a:r>
              <a:rPr lang="es-ES" sz="3200" dirty="0">
                <a:latin typeface="Agency FB" panose="020B0503020202020204" pitchFamily="34" charset="0"/>
              </a:rPr>
              <a:t> en el mapa </a:t>
            </a:r>
            <a:r>
              <a:rPr lang="es-ES" sz="3200" dirty="0" err="1">
                <a:latin typeface="Agency FB" panose="020B0503020202020204" pitchFamily="34" charset="0"/>
              </a:rPr>
              <a:t>tenístic</a:t>
            </a:r>
            <a:r>
              <a:rPr lang="es-ES" sz="3200" dirty="0">
                <a:latin typeface="Agency FB" panose="020B0503020202020204" pitchFamily="34" charset="0"/>
              </a:rPr>
              <a:t> internacional.</a:t>
            </a:r>
          </a:p>
          <a:p>
            <a:pPr algn="just"/>
            <a:r>
              <a:rPr lang="es-ES" sz="28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714B36-5EB7-EBA7-BCFD-AA55976C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67598" y="5571065"/>
            <a:ext cx="794975" cy="10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84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0" y="-1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5400" dirty="0">
                <a:latin typeface="Agency FB" panose="020B0503020202020204" pitchFamily="34" charset="0"/>
              </a:rPr>
              <a:t>LES NOSTRES INSTALACIONS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05A5539-A207-347D-65E9-2864D53CC837}"/>
              </a:ext>
            </a:extLst>
          </p:cNvPr>
          <p:cNvSpPr txBox="1"/>
          <p:nvPr/>
        </p:nvSpPr>
        <p:spPr>
          <a:xfrm>
            <a:off x="4950084" y="463687"/>
            <a:ext cx="73381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El TCB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ofereix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als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seus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 940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gency FB" panose="020B0503020202020204" pitchFamily="34" charset="0"/>
              </a:rPr>
              <a:t>socis</a:t>
            </a: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gency FB" panose="020B050302020202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10 pistes de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tennis</a:t>
            </a:r>
            <a:endParaRPr lang="es-ES" sz="3600" dirty="0">
              <a:solidFill>
                <a:prstClr val="white"/>
              </a:solidFill>
              <a:latin typeface="Agency FB" panose="020B050302020202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10 pistes de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pàdel</a:t>
            </a:r>
            <a:endParaRPr lang="es-ES" sz="3600" dirty="0">
              <a:solidFill>
                <a:prstClr val="white"/>
              </a:solidFill>
              <a:latin typeface="Agency FB" panose="020B050302020202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piscina exterior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sala per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Activitats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Dirigides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gimnàs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renovat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amb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sala de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musculació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, 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600" dirty="0">
                <a:solidFill>
                  <a:prstClr val="white"/>
                </a:solidFill>
                <a:latin typeface="Agency FB" panose="020B0503020202020204" pitchFamily="34" charset="0"/>
              </a:rPr>
              <a:t>	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sala de ‘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cycling</a:t>
            </a:r>
            <a:r>
              <a:rPr kumimoji="0" lang="es-E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’</a:t>
            </a:r>
            <a:r>
              <a:rPr lang="es-ES" sz="3600">
                <a:solidFill>
                  <a:prstClr val="white"/>
                </a:solidFill>
                <a:latin typeface="Agency FB" panose="020B0503020202020204" pitchFamily="34" charset="0"/>
              </a:rPr>
              <a:t> </a:t>
            </a:r>
            <a:r>
              <a:rPr lang="es-ES" sz="3600" dirty="0">
                <a:solidFill>
                  <a:prstClr val="white"/>
                </a:solidFill>
                <a:latin typeface="Agency FB" panose="020B0503020202020204" pitchFamily="34" charset="0"/>
              </a:rPr>
              <a:t>i sala de cardio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espai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social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ampli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restaurant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obert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a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tot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el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públic</a:t>
            </a:r>
            <a:endParaRPr lang="es-ES" sz="3600" dirty="0">
              <a:solidFill>
                <a:prstClr val="white"/>
              </a:solidFill>
              <a:latin typeface="Agency FB" panose="020B0503020202020204" pitchFamily="34" charset="0"/>
            </a:endParaRP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1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aparcament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de places de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cotxe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i moto</a:t>
            </a:r>
          </a:p>
          <a:p>
            <a:pPr marL="457200" marR="0" lvl="0" indent="-4572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Obert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tots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els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dies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de </a:t>
            </a:r>
            <a:r>
              <a:rPr kumimoji="0" lang="es-E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l’any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714B36-5EB7-EBA7-BCFD-AA55976C2FB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13810" y="463687"/>
            <a:ext cx="794975" cy="10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59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s-ES" sz="4800" dirty="0">
                <a:latin typeface="Agency FB" panose="020B0503020202020204" pitchFamily="34" charset="0"/>
              </a:rPr>
              <a:t>LA NOSTRA ESCOLA</a:t>
            </a:r>
          </a:p>
        </p:txBody>
      </p:sp>
      <p:graphicFrame>
        <p:nvGraphicFramePr>
          <p:cNvPr id="13" name="CuadroTexto 6">
            <a:extLst>
              <a:ext uri="{FF2B5EF4-FFF2-40B4-BE49-F238E27FC236}">
                <a16:creationId xmlns:a16="http://schemas.microsoft.com/office/drawing/2014/main" id="{1664A40A-9C03-B2C1-DD58-38B6503C7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349996"/>
              </p:ext>
            </p:extLst>
          </p:nvPr>
        </p:nvGraphicFramePr>
        <p:xfrm>
          <a:off x="-1078239" y="2084832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Un grupo de personas en una cancha&#10;&#10;Descripción generada automáticamente">
            <a:extLst>
              <a:ext uri="{FF2B5EF4-FFF2-40B4-BE49-F238E27FC236}">
                <a16:creationId xmlns:a16="http://schemas.microsoft.com/office/drawing/2014/main" id="{4B3F8365-37AD-B855-8FF2-47E8027136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317" y="0"/>
            <a:ext cx="4818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31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 descr="Close-up of tennis ball hitting on a net">
            <a:extLst>
              <a:ext uri="{FF2B5EF4-FFF2-40B4-BE49-F238E27FC236}">
                <a16:creationId xmlns:a16="http://schemas.microsoft.com/office/drawing/2014/main" id="{7D1ABAAC-72A0-3C89-8C54-DEF4615CD1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073" r="-1" b="-1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0BC778-BC80-50EF-D201-E87E6E2A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034" y="1111300"/>
            <a:ext cx="7164674" cy="5571066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 sz="80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/>
            </a:r>
            <a:br>
              <a:rPr lang="en-US" sz="80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</a:br>
            <a:r>
              <a:rPr lang="en-US" sz="80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MOLTES </a:t>
            </a:r>
            <a:r>
              <a:rPr lang="en-US" sz="80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Gràcies</a:t>
            </a:r>
            <a: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3200" spc="1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www.itfbadalonaopen.com</a:t>
            </a:r>
            <a: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sz="8000" spc="100" dirty="0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s-ES" sz="2400" b="0" i="0" dirty="0" err="1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Carrer</a:t>
            </a:r>
            <a:r>
              <a:rPr lang="es-ES" sz="2400" b="0" i="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 de Joan </a:t>
            </a:r>
            <a:r>
              <a:rPr lang="es-ES" sz="2400" b="0" i="0" dirty="0" err="1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d'Àustria</a:t>
            </a:r>
            <a:r>
              <a:rPr lang="es-ES" sz="2400" b="0" i="0" dirty="0">
                <a:solidFill>
                  <a:schemeClr val="tx1"/>
                </a:solidFill>
                <a:effectLst/>
                <a:latin typeface="Agency FB" panose="020B0503020202020204" pitchFamily="34" charset="0"/>
              </a:rPr>
              <a:t>, 58-60, 08915 Badalona</a:t>
            </a:r>
            <a: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/>
            </a:r>
            <a:b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</a:br>
            <a:r>
              <a:rPr lang="en-US" sz="2400" spc="1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www.tennisclubbadalona.ES</a:t>
            </a:r>
            <a: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/>
            </a:r>
            <a:b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</a:br>
            <a: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SR. oriol </a:t>
            </a:r>
            <a:r>
              <a:rPr lang="en-US" sz="2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carreras</a:t>
            </a:r>
            <a: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– gerent TCB</a:t>
            </a:r>
            <a:b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</a:br>
            <a:r>
              <a:rPr lang="en-US" sz="2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610753837</a:t>
            </a:r>
            <a:r>
              <a:rPr lang="en-US" sz="2400" spc="100" dirty="0">
                <a:solidFill>
                  <a:schemeClr val="tx1"/>
                </a:solidFill>
                <a:cs typeface="Arial" panose="020B0604020202020204" pitchFamily="34" charset="0"/>
              </a:rPr>
              <a:t/>
            </a:r>
            <a:br>
              <a:rPr lang="en-US" sz="2400" spc="100" dirty="0">
                <a:solidFill>
                  <a:schemeClr val="tx1"/>
                </a:solidFill>
                <a:cs typeface="Arial" panose="020B0604020202020204" pitchFamily="34" charset="0"/>
              </a:rPr>
            </a:br>
            <a:endParaRPr lang="en-US" sz="8000" spc="1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76F75D-BF7F-0804-FD24-D4B36DC49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585" y="127001"/>
            <a:ext cx="3096926" cy="5571066"/>
          </a:xfrm>
        </p:spPr>
        <p:txBody>
          <a:bodyPr vert="horz" lIns="45720" tIns="45720" rIns="45720" bIns="45720" rtlCol="0">
            <a:norm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9714775-E361-D423-78DD-D0951F221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20307" y="2483073"/>
            <a:ext cx="1432541" cy="189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92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70" y="-1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>
                <a:latin typeface="Agency FB" panose="020B0503020202020204" pitchFamily="34" charset="0"/>
              </a:rPr>
              <a:t/>
            </a:r>
            <a:br>
              <a:rPr lang="es-ES" sz="6000" dirty="0">
                <a:latin typeface="Agency FB" panose="020B0503020202020204" pitchFamily="34" charset="0"/>
              </a:rPr>
            </a:br>
            <a:r>
              <a:rPr lang="es-ES" sz="60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RAONS</a:t>
            </a:r>
            <a:r>
              <a:rPr lang="es-ES" sz="6000" dirty="0">
                <a:latin typeface="Agency FB" panose="020B0503020202020204" pitchFamily="34" charset="0"/>
              </a:rPr>
              <a:t> DE </a:t>
            </a:r>
            <a:r>
              <a:rPr lang="es-ES" sz="6000" dirty="0" err="1">
                <a:latin typeface="Agency FB" panose="020B0503020202020204" pitchFamily="34" charset="0"/>
              </a:rPr>
              <a:t>l’ÈXIT</a:t>
            </a:r>
            <a:r>
              <a:rPr lang="es-ES" sz="6000" dirty="0">
                <a:latin typeface="Agency FB" panose="020B0503020202020204" pitchFamily="34" charset="0"/>
              </a:rPr>
              <a:t> de </a:t>
            </a:r>
            <a:r>
              <a:rPr lang="es-ES" sz="6000" dirty="0" err="1">
                <a:latin typeface="Agency FB" panose="020B0503020202020204" pitchFamily="34" charset="0"/>
              </a:rPr>
              <a:t>l’edició</a:t>
            </a:r>
            <a:r>
              <a:rPr lang="es-ES" sz="6000" dirty="0">
                <a:latin typeface="Agency FB" panose="020B0503020202020204" pitchFamily="34" charset="0"/>
              </a:rPr>
              <a:t> anterior</a:t>
            </a:r>
            <a:br>
              <a:rPr lang="es-ES" sz="6000" dirty="0">
                <a:latin typeface="Agency FB" panose="020B0503020202020204" pitchFamily="34" charset="0"/>
              </a:rPr>
            </a:br>
            <a:endParaRPr lang="es-ES" sz="6000" dirty="0">
              <a:latin typeface="Agency FB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605A5539-A207-347D-65E9-2864D53CC837}"/>
              </a:ext>
            </a:extLst>
          </p:cNvPr>
          <p:cNvSpPr txBox="1"/>
          <p:nvPr/>
        </p:nvSpPr>
        <p:spPr>
          <a:xfrm>
            <a:off x="5121073" y="582066"/>
            <a:ext cx="659645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arenR"/>
            </a:pPr>
            <a:r>
              <a:rPr lang="es-ES" sz="2800" dirty="0">
                <a:latin typeface="Agency FB" panose="020B0503020202020204" pitchFamily="34" charset="0"/>
              </a:rPr>
              <a:t>Nombre de </a:t>
            </a:r>
            <a:r>
              <a:rPr lang="es-ES" sz="2800" dirty="0" err="1">
                <a:latin typeface="Agency FB" panose="020B0503020202020204" pitchFamily="34" charset="0"/>
              </a:rPr>
              <a:t>tennistes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apuntats</a:t>
            </a:r>
            <a:r>
              <a:rPr lang="es-ES" sz="2800" dirty="0">
                <a:latin typeface="Agency FB" panose="020B0503020202020204" pitchFamily="34" charset="0"/>
              </a:rPr>
              <a:t> a les fases </a:t>
            </a:r>
            <a:r>
              <a:rPr lang="es-ES" sz="2800" dirty="0" err="1">
                <a:latin typeface="Agency FB" panose="020B0503020202020204" pitchFamily="34" charset="0"/>
              </a:rPr>
              <a:t>prèvies</a:t>
            </a:r>
            <a:r>
              <a:rPr lang="es-ES" sz="2800" dirty="0">
                <a:latin typeface="Agency FB" panose="020B0503020202020204" pitchFamily="34" charset="0"/>
              </a:rPr>
              <a:t> i </a:t>
            </a:r>
            <a:r>
              <a:rPr lang="es-ES" sz="2800" dirty="0" err="1">
                <a:latin typeface="Agency FB" panose="020B0503020202020204" pitchFamily="34" charset="0"/>
              </a:rPr>
              <a:t>finals</a:t>
            </a:r>
            <a:r>
              <a:rPr lang="es-ES" sz="2800" dirty="0">
                <a:latin typeface="Agency FB" panose="020B0503020202020204" pitchFamily="34" charset="0"/>
              </a:rPr>
              <a:t> del </a:t>
            </a:r>
            <a:r>
              <a:rPr lang="es-ES" sz="2800" dirty="0" err="1">
                <a:latin typeface="Agency FB" panose="020B0503020202020204" pitchFamily="34" charset="0"/>
              </a:rPr>
              <a:t>torneig</a:t>
            </a:r>
            <a:r>
              <a:rPr lang="es-ES" sz="2800" dirty="0">
                <a:latin typeface="Agency FB" panose="020B0503020202020204" pitchFamily="34" charset="0"/>
              </a:rPr>
              <a:t>: 256 </a:t>
            </a:r>
            <a:r>
              <a:rPr lang="es-ES" sz="2800" dirty="0" err="1">
                <a:latin typeface="Agency FB" panose="020B0503020202020204" pitchFamily="34" charset="0"/>
              </a:rPr>
              <a:t>jugadors</a:t>
            </a:r>
            <a:r>
              <a:rPr lang="es-ES" sz="2800" dirty="0">
                <a:latin typeface="Agency FB" panose="020B0503020202020204" pitchFamily="34" charset="0"/>
              </a:rPr>
              <a:t> i el </a:t>
            </a:r>
            <a:r>
              <a:rPr lang="es-ES" sz="2800" dirty="0" err="1">
                <a:latin typeface="Agency FB" panose="020B0503020202020204" pitchFamily="34" charset="0"/>
              </a:rPr>
              <a:t>seu</a:t>
            </a:r>
            <a:r>
              <a:rPr lang="es-ES" sz="2800" dirty="0">
                <a:latin typeface="Agency FB" panose="020B0503020202020204" pitchFamily="34" charset="0"/>
              </a:rPr>
              <a:t> grau de </a:t>
            </a:r>
            <a:r>
              <a:rPr lang="es-ES" sz="2800" dirty="0" err="1">
                <a:latin typeface="Agency FB" panose="020B0503020202020204" pitchFamily="34" charset="0"/>
              </a:rPr>
              <a:t>satisfacció</a:t>
            </a:r>
            <a:r>
              <a:rPr lang="es-ES" sz="2800" dirty="0">
                <a:latin typeface="Agency FB" panose="020B0503020202020204" pitchFamily="34" charset="0"/>
              </a:rPr>
              <a:t> un </a:t>
            </a:r>
            <a:r>
              <a:rPr lang="es-ES" sz="2800" dirty="0" err="1">
                <a:latin typeface="Agency FB" panose="020B0503020202020204" pitchFamily="34" charset="0"/>
              </a:rPr>
              <a:t>cop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acabat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l’esdeveniment</a:t>
            </a:r>
            <a:endParaRPr lang="es-ES" sz="2800" dirty="0">
              <a:latin typeface="Agency FB" panose="020B0503020202020204" pitchFamily="34" charset="0"/>
            </a:endParaRPr>
          </a:p>
          <a:p>
            <a:pPr marL="514350" indent="-514350" algn="just">
              <a:buAutoNum type="arabicParenR"/>
            </a:pPr>
            <a:r>
              <a:rPr lang="es-ES" sz="2800" dirty="0" err="1">
                <a:latin typeface="Agency FB" panose="020B0503020202020204" pitchFamily="34" charset="0"/>
              </a:rPr>
              <a:t>Afluència</a:t>
            </a:r>
            <a:r>
              <a:rPr lang="es-ES" sz="2800" dirty="0">
                <a:latin typeface="Agency FB" panose="020B0503020202020204" pitchFamily="34" charset="0"/>
              </a:rPr>
              <a:t> de </a:t>
            </a:r>
            <a:r>
              <a:rPr lang="es-ES" sz="2800" dirty="0" err="1">
                <a:latin typeface="Agency FB" panose="020B0503020202020204" pitchFamily="34" charset="0"/>
              </a:rPr>
              <a:t>públic</a:t>
            </a:r>
            <a:r>
              <a:rPr lang="es-ES" sz="2800" dirty="0">
                <a:latin typeface="Agency FB" panose="020B0503020202020204" pitchFamily="34" charset="0"/>
              </a:rPr>
              <a:t> i </a:t>
            </a:r>
            <a:r>
              <a:rPr lang="es-ES" sz="2800" dirty="0" err="1">
                <a:latin typeface="Agency FB" panose="020B0503020202020204" pitchFamily="34" charset="0"/>
              </a:rPr>
              <a:t>socis</a:t>
            </a:r>
            <a:r>
              <a:rPr lang="es-ES" sz="2800" dirty="0">
                <a:latin typeface="Agency FB" panose="020B0503020202020204" pitchFamily="34" charset="0"/>
              </a:rPr>
              <a:t>/es </a:t>
            </a:r>
            <a:r>
              <a:rPr lang="es-ES" sz="2800" dirty="0" err="1">
                <a:latin typeface="Agency FB" panose="020B0503020202020204" pitchFamily="34" charset="0"/>
              </a:rPr>
              <a:t>els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dies</a:t>
            </a:r>
            <a:r>
              <a:rPr lang="es-ES" sz="2800" dirty="0">
                <a:latin typeface="Agency FB" panose="020B0503020202020204" pitchFamily="34" charset="0"/>
              </a:rPr>
              <a:t> de </a:t>
            </a:r>
            <a:r>
              <a:rPr lang="es-ES" sz="2800" dirty="0" err="1">
                <a:latin typeface="Agency FB" panose="020B0503020202020204" pitchFamily="34" charset="0"/>
              </a:rPr>
              <a:t>competició</a:t>
            </a:r>
            <a:endParaRPr lang="es-ES" sz="2800" dirty="0">
              <a:latin typeface="Agency FB" panose="020B0503020202020204" pitchFamily="34" charset="0"/>
            </a:endParaRPr>
          </a:p>
          <a:p>
            <a:pPr marL="514350" indent="-514350" algn="just">
              <a:buAutoNum type="arabicParenR"/>
            </a:pPr>
            <a:r>
              <a:rPr lang="es-ES" sz="2800" dirty="0" err="1">
                <a:latin typeface="Agency FB" panose="020B0503020202020204" pitchFamily="34" charset="0"/>
              </a:rPr>
              <a:t>Participació</a:t>
            </a:r>
            <a:r>
              <a:rPr lang="es-ES" sz="2800" dirty="0">
                <a:latin typeface="Agency FB" panose="020B0503020202020204" pitchFamily="34" charset="0"/>
              </a:rPr>
              <a:t> i </a:t>
            </a:r>
            <a:r>
              <a:rPr lang="es-ES" sz="2800" dirty="0" err="1">
                <a:latin typeface="Agency FB" panose="020B0503020202020204" pitchFamily="34" charset="0"/>
              </a:rPr>
              <a:t>col·laboració</a:t>
            </a:r>
            <a:r>
              <a:rPr lang="es-ES" sz="2800" dirty="0">
                <a:latin typeface="Agency FB" panose="020B0503020202020204" pitchFamily="34" charset="0"/>
              </a:rPr>
              <a:t> de </a:t>
            </a:r>
            <a:r>
              <a:rPr lang="es-ES" sz="2800" dirty="0" err="1">
                <a:latin typeface="Agency FB" panose="020B0503020202020204" pitchFamily="34" charset="0"/>
              </a:rPr>
              <a:t>nombrosos</a:t>
            </a:r>
            <a:r>
              <a:rPr lang="es-ES" sz="2800" dirty="0">
                <a:latin typeface="Agency FB" panose="020B0503020202020204" pitchFamily="34" charset="0"/>
              </a:rPr>
              <a:t> sponsors de </a:t>
            </a:r>
            <a:r>
              <a:rPr lang="es-ES" sz="2800" dirty="0" err="1">
                <a:latin typeface="Agency FB" panose="020B0503020202020204" pitchFamily="34" charset="0"/>
              </a:rPr>
              <a:t>l’àmbit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privat</a:t>
            </a:r>
            <a:r>
              <a:rPr lang="es-ES" sz="2800" dirty="0">
                <a:latin typeface="Agency FB" panose="020B0503020202020204" pitchFamily="34" charset="0"/>
              </a:rPr>
              <a:t> i </a:t>
            </a:r>
            <a:r>
              <a:rPr lang="es-ES" sz="2800" dirty="0" err="1">
                <a:latin typeface="Agency FB" panose="020B0503020202020204" pitchFamily="34" charset="0"/>
              </a:rPr>
              <a:t>entitats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badalonines</a:t>
            </a:r>
            <a:endParaRPr lang="es-ES" sz="2800" dirty="0">
              <a:latin typeface="Agency FB" panose="020B0503020202020204" pitchFamily="34" charset="0"/>
            </a:endParaRPr>
          </a:p>
          <a:p>
            <a:pPr marL="514350" indent="-514350" algn="just">
              <a:buAutoNum type="arabicParenR"/>
            </a:pPr>
            <a:r>
              <a:rPr lang="es-ES" sz="2800" dirty="0" err="1">
                <a:latin typeface="Agency FB" panose="020B0503020202020204" pitchFamily="34" charset="0"/>
              </a:rPr>
              <a:t>Màxima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col·laboració</a:t>
            </a:r>
            <a:r>
              <a:rPr lang="es-ES" sz="2800" dirty="0">
                <a:latin typeface="Agency FB" panose="020B0503020202020204" pitchFamily="34" charset="0"/>
              </a:rPr>
              <a:t> i </a:t>
            </a:r>
            <a:r>
              <a:rPr lang="es-ES" sz="2800" dirty="0" err="1">
                <a:latin typeface="Agency FB" panose="020B0503020202020204" pitchFamily="34" charset="0"/>
              </a:rPr>
              <a:t>implicació</a:t>
            </a:r>
            <a:r>
              <a:rPr lang="es-ES" sz="2800" dirty="0">
                <a:latin typeface="Agency FB" panose="020B0503020202020204" pitchFamily="34" charset="0"/>
              </a:rPr>
              <a:t> per </a:t>
            </a:r>
            <a:r>
              <a:rPr lang="es-ES" sz="2800" dirty="0" err="1">
                <a:latin typeface="Agency FB" panose="020B0503020202020204" pitchFamily="34" charset="0"/>
              </a:rPr>
              <a:t>part</a:t>
            </a:r>
            <a:r>
              <a:rPr lang="es-ES" sz="2800" dirty="0">
                <a:latin typeface="Agency FB" panose="020B0503020202020204" pitchFamily="34" charset="0"/>
              </a:rPr>
              <a:t> de </a:t>
            </a:r>
            <a:r>
              <a:rPr lang="es-ES" sz="2800" dirty="0" err="1">
                <a:latin typeface="Agency FB" panose="020B0503020202020204" pitchFamily="34" charset="0"/>
              </a:rPr>
              <a:t>l’Ajuntament</a:t>
            </a:r>
            <a:r>
              <a:rPr lang="es-ES" sz="2800" dirty="0">
                <a:latin typeface="Agency FB" panose="020B0503020202020204" pitchFamily="34" charset="0"/>
              </a:rPr>
              <a:t> de Badalona</a:t>
            </a:r>
          </a:p>
          <a:p>
            <a:pPr marL="514350" indent="-514350" algn="just">
              <a:buAutoNum type="arabicParenR"/>
            </a:pPr>
            <a:r>
              <a:rPr lang="es-ES" sz="2800" dirty="0" err="1">
                <a:latin typeface="Agency FB" panose="020B0503020202020204" pitchFamily="34" charset="0"/>
              </a:rPr>
              <a:t>Implicació</a:t>
            </a:r>
            <a:r>
              <a:rPr lang="es-ES" sz="2800" dirty="0">
                <a:latin typeface="Agency FB" panose="020B0503020202020204" pitchFamily="34" charset="0"/>
              </a:rPr>
              <a:t> de Badalona Comunicació en la </a:t>
            </a:r>
            <a:r>
              <a:rPr lang="es-ES" sz="2800" dirty="0" err="1">
                <a:latin typeface="Agency FB" panose="020B0503020202020204" pitchFamily="34" charset="0"/>
              </a:rPr>
              <a:t>retransmisió</a:t>
            </a:r>
            <a:r>
              <a:rPr lang="es-ES" sz="2800" dirty="0">
                <a:latin typeface="Agency FB" panose="020B0503020202020204" pitchFamily="34" charset="0"/>
              </a:rPr>
              <a:t> televisada de la final.</a:t>
            </a:r>
          </a:p>
          <a:p>
            <a:pPr marL="514350" indent="-514350" algn="just">
              <a:buAutoNum type="arabicParenR"/>
            </a:pPr>
            <a:r>
              <a:rPr lang="es-ES" sz="2800" dirty="0">
                <a:latin typeface="Agency FB" panose="020B0503020202020204" pitchFamily="34" charset="0"/>
              </a:rPr>
              <a:t>Una acurada </a:t>
            </a:r>
            <a:r>
              <a:rPr lang="es-ES" sz="2800" dirty="0" err="1">
                <a:latin typeface="Agency FB" panose="020B0503020202020204" pitchFamily="34" charset="0"/>
              </a:rPr>
              <a:t>organització</a:t>
            </a:r>
            <a:r>
              <a:rPr lang="es-ES" sz="2800" dirty="0">
                <a:latin typeface="Agency FB" panose="020B0503020202020204" pitchFamily="34" charset="0"/>
              </a:rPr>
              <a:t> i la </a:t>
            </a:r>
            <a:r>
              <a:rPr lang="es-ES" sz="2800" dirty="0" err="1">
                <a:latin typeface="Agency FB" panose="020B0503020202020204" pitchFamily="34" charset="0"/>
              </a:rPr>
              <a:t>màxima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implicació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dels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directors</a:t>
            </a:r>
            <a:r>
              <a:rPr lang="es-ES" sz="2800" dirty="0">
                <a:latin typeface="Agency FB" panose="020B0503020202020204" pitchFamily="34" charset="0"/>
              </a:rPr>
              <a:t> del </a:t>
            </a:r>
            <a:r>
              <a:rPr lang="es-ES" sz="2800" dirty="0" err="1">
                <a:latin typeface="Agency FB" panose="020B0503020202020204" pitchFamily="34" charset="0"/>
              </a:rPr>
              <a:t>torneig</a:t>
            </a:r>
            <a:r>
              <a:rPr lang="es-ES" sz="2800" dirty="0">
                <a:latin typeface="Agency FB" panose="020B0503020202020204" pitchFamily="34" charset="0"/>
              </a:rPr>
              <a:t>, de </a:t>
            </a:r>
            <a:r>
              <a:rPr lang="es-ES" sz="2800" dirty="0" err="1">
                <a:latin typeface="Agency FB" panose="020B0503020202020204" pitchFamily="34" charset="0"/>
              </a:rPr>
              <a:t>tots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els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treballadors</a:t>
            </a:r>
            <a:r>
              <a:rPr lang="es-ES" sz="2800" dirty="0">
                <a:latin typeface="Agency FB" panose="020B0503020202020204" pitchFamily="34" charset="0"/>
              </a:rPr>
              <a:t> del club i </a:t>
            </a:r>
            <a:r>
              <a:rPr lang="es-ES" sz="2800" dirty="0" err="1">
                <a:latin typeface="Agency FB" panose="020B0503020202020204" pitchFamily="34" charset="0"/>
              </a:rPr>
              <a:t>dels</a:t>
            </a:r>
            <a:r>
              <a:rPr lang="es-ES" sz="2800" dirty="0">
                <a:latin typeface="Agency FB" panose="020B0503020202020204" pitchFamily="34" charset="0"/>
              </a:rPr>
              <a:t> </a:t>
            </a:r>
            <a:r>
              <a:rPr lang="es-ES" sz="2800" dirty="0" err="1">
                <a:latin typeface="Agency FB" panose="020B0503020202020204" pitchFamily="34" charset="0"/>
              </a:rPr>
              <a:t>nens</a:t>
            </a:r>
            <a:r>
              <a:rPr lang="es-ES" sz="2800" dirty="0">
                <a:latin typeface="Agency FB" panose="020B0503020202020204" pitchFamily="34" charset="0"/>
              </a:rPr>
              <a:t> i nenes de </a:t>
            </a:r>
            <a:r>
              <a:rPr lang="es-ES" sz="2800" dirty="0" err="1">
                <a:latin typeface="Agency FB" panose="020B0503020202020204" pitchFamily="34" charset="0"/>
              </a:rPr>
              <a:t>l’escola</a:t>
            </a:r>
            <a:r>
              <a:rPr lang="es-ES" sz="2800" dirty="0">
                <a:latin typeface="Agency FB" panose="020B0503020202020204" pitchFamily="34" charset="0"/>
              </a:rPr>
              <a:t> de </a:t>
            </a:r>
            <a:r>
              <a:rPr lang="es-ES" sz="2800" dirty="0" err="1">
                <a:latin typeface="Agency FB" panose="020B0503020202020204" pitchFamily="34" charset="0"/>
              </a:rPr>
              <a:t>tennis</a:t>
            </a:r>
            <a:endParaRPr lang="es-ES" sz="2800" dirty="0">
              <a:latin typeface="Agency FB" panose="020B0503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A8E5C0-0704-B59F-50E3-8000296C95B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332" y="5548896"/>
            <a:ext cx="794975" cy="10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3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F4EB5-8BFD-6D52-6047-AF5E6E64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EE35E-8B2C-6653-6E68-68EF4B9858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DC37C1-029B-04BD-8D36-67085F5D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69" y="25923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>
                <a:latin typeface="Agency FB" panose="020B0503020202020204" pitchFamily="34" charset="0"/>
              </a:rPr>
              <a:t/>
            </a:r>
            <a:br>
              <a:rPr lang="es-ES" sz="6000" dirty="0">
                <a:latin typeface="Agency FB" panose="020B0503020202020204" pitchFamily="34" charset="0"/>
              </a:rPr>
            </a:br>
            <a:r>
              <a:rPr lang="es-ES" sz="48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reconeixements</a:t>
            </a:r>
            <a:r>
              <a:rPr lang="es-ES" sz="4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48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dels</a:t>
            </a:r>
            <a:r>
              <a:rPr lang="es-ES" sz="48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propis </a:t>
            </a:r>
            <a:r>
              <a:rPr lang="es-ES" sz="48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jugadors</a:t>
            </a:r>
            <a:r>
              <a:rPr lang="es-ES" sz="6000" dirty="0">
                <a:latin typeface="Agency FB" panose="020B0503020202020204" pitchFamily="34" charset="0"/>
              </a:rPr>
              <a:t/>
            </a:r>
            <a:br>
              <a:rPr lang="es-ES" sz="6000" dirty="0">
                <a:latin typeface="Agency FB" panose="020B0503020202020204" pitchFamily="34" charset="0"/>
              </a:rPr>
            </a:br>
            <a:endParaRPr lang="es-ES" sz="6000" dirty="0">
              <a:latin typeface="Agency FB" panose="020B0503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E36D09-B7C9-FF38-2BC5-19CD1154B2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E7CCD4D-414F-92F7-6EF2-36314444EBA3}"/>
              </a:ext>
            </a:extLst>
          </p:cNvPr>
          <p:cNvSpPr txBox="1"/>
          <p:nvPr/>
        </p:nvSpPr>
        <p:spPr>
          <a:xfrm>
            <a:off x="5121073" y="2669379"/>
            <a:ext cx="65964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Guardó al </a:t>
            </a:r>
            <a:r>
              <a:rPr lang="es-E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2on </a:t>
            </a:r>
            <a:r>
              <a:rPr lang="es-ES" sz="3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Millor</a:t>
            </a:r>
            <a:r>
              <a:rPr lang="es-E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3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ITF </a:t>
            </a:r>
            <a:r>
              <a:rPr lang="es-ES" sz="32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d’Espanya</a:t>
            </a:r>
            <a:r>
              <a:rPr lang="es-ES" sz="3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escollit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entre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més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de 40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segons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les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votacions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dels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propis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jugadors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a Canal Tenis,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només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per </a:t>
            </a:r>
            <a:r>
              <a:rPr lang="es-ES" sz="3200" dirty="0" err="1">
                <a:solidFill>
                  <a:prstClr val="white"/>
                </a:solidFill>
                <a:latin typeface="Agency FB" panose="020B0503020202020204" pitchFamily="34" charset="0"/>
              </a:rPr>
              <a:t>darrera</a:t>
            </a:r>
            <a:r>
              <a:rPr lang="es-ES" sz="3200" dirty="0">
                <a:solidFill>
                  <a:prstClr val="white"/>
                </a:solidFill>
                <a:latin typeface="Agency FB" panose="020B0503020202020204" pitchFamily="34" charset="0"/>
              </a:rPr>
              <a:t> de Santander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8A2D0F7-C47E-8C96-C587-34EA5462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4332" y="5548896"/>
            <a:ext cx="794975" cy="1049867"/>
          </a:xfrm>
          <a:prstGeom prst="rect">
            <a:avLst/>
          </a:prstGeom>
        </p:spPr>
      </p:pic>
      <p:pic>
        <p:nvPicPr>
          <p:cNvPr id="12" name="Gráfico 11" descr="Corona de laureles con relleno sólido">
            <a:extLst>
              <a:ext uri="{FF2B5EF4-FFF2-40B4-BE49-F238E27FC236}">
                <a16:creationId xmlns:a16="http://schemas.microsoft.com/office/drawing/2014/main" id="{D00B7018-395E-F5F0-DB51-7100F882F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92912" y="1052633"/>
            <a:ext cx="1552334" cy="15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23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5701D0-ADA6-0907-8F68-E24349E6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El MARÇ ÉS EL MES </a:t>
            </a:r>
            <a:br>
              <a:rPr lang="es-ES" sz="66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</a:br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DEL </a:t>
            </a:r>
            <a:r>
              <a:rPr lang="es-ES" sz="6600" dirty="0" err="1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TENnIS</a:t>
            </a:r>
            <a:r>
              <a:rPr lang="es-ES" sz="6600" dirty="0">
                <a:solidFill>
                  <a:schemeClr val="tx2">
                    <a:lumMod val="75000"/>
                  </a:schemeClr>
                </a:solidFill>
                <a:latin typeface="Agency FB" panose="020B0503020202020204" pitchFamily="34" charset="0"/>
              </a:rPr>
              <a:t> A BADALONA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13DA5A6-3802-C7C1-931D-05E7DFFCE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234076-5665-7676-D0C6-2C1CDA50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949" y="5161941"/>
            <a:ext cx="3543615" cy="10594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DDDE06F-2F80-52F7-3B84-F7B5257329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31" y="127000"/>
            <a:ext cx="2201333" cy="330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4647093-A745-CEBA-81CB-F966D589EFC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89" y="127000"/>
            <a:ext cx="3651521" cy="2535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EA0D127-306C-BC09-25F3-350FA1CD9B7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62253">
            <a:off x="1434440" y="750865"/>
            <a:ext cx="3886655" cy="2584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8337D68-6E33-6C11-A13C-DB779B6329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24780"/>
            <a:ext cx="3364268" cy="252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0C94C20-42CF-A42A-1DD4-3562F302D6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2685">
            <a:off x="533331" y="2944064"/>
            <a:ext cx="2274528" cy="181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377036C-7882-12C8-8935-24B435573B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09" y="2749947"/>
            <a:ext cx="1920822" cy="1920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D92206-2516-721D-C845-8F0BF071E55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0" y="127001"/>
            <a:ext cx="2021575" cy="287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450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ABAAC-72A0-3C89-8C54-DEF4615CD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2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10BC778-BC80-50EF-D201-E87E6E2A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Ctr="0">
            <a:normAutofit fontScale="90000"/>
          </a:bodyPr>
          <a:lstStyle/>
          <a:p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‘Aquest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torneig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no es fa com un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acte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socio-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esportiu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més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dins del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nostre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club I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només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pels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nostres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socis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,  </a:t>
            </a:r>
            <a:r>
              <a:rPr lang="en-US" sz="4400" spc="100" dirty="0" err="1" smtClean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sinO</a:t>
            </a:r>
            <a:r>
              <a:rPr lang="en-US" sz="4400" spc="100" dirty="0" smtClean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que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ambiciona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ser un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esdeveniment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que any </a:t>
            </a:r>
            <a:r>
              <a:rPr lang="en-US" sz="4400" spc="100" dirty="0" err="1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rere</a:t>
            </a:r>
            <a:r>
              <a:rPr lang="en-US" sz="4400" spc="100" dirty="0" smtClean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any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estigui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obert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a tots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els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badalonins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I </a:t>
            </a:r>
            <a:r>
              <a:rPr lang="en-US" sz="4400" spc="100" dirty="0" err="1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badalonines</a:t>
            </a:r>
            <a:r>
              <a:rPr lang="en-US" sz="4400" spc="100" dirty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que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els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agradi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el </a:t>
            </a:r>
            <a:r>
              <a:rPr lang="en-US" sz="4400" spc="100" smtClean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tennis 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professional I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vulguin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gaudir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d’un </a:t>
            </a:r>
            <a:r>
              <a:rPr lang="en-US" sz="4400" spc="100" dirty="0" err="1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espai</a:t>
            </a: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 incomparable dins </a:t>
            </a:r>
            <a:b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</a:br>
            <a:r>
              <a:rPr lang="en-US" sz="4400" spc="100" dirty="0">
                <a:solidFill>
                  <a:schemeClr val="tx1"/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de la nostra Ciutat’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76F75D-BF7F-0804-FD24-D4B36DC49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585" y="1143001"/>
            <a:ext cx="3096926" cy="5571066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Enrique </a:t>
            </a:r>
            <a:r>
              <a:rPr lang="en-US" sz="4000" dirty="0" err="1">
                <a:solidFill>
                  <a:schemeClr val="tx1"/>
                </a:solidFill>
              </a:rPr>
              <a:t>Lázaro</a:t>
            </a:r>
            <a:endParaRPr lang="en-US" sz="40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President TCB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10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D9714775-E361-D423-78DD-D0951F2213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013158" y="5503333"/>
            <a:ext cx="769331" cy="10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2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Un grupo de hombres vestidos de negro&#10;&#10;Descripción generada automáticamente">
            <a:extLst>
              <a:ext uri="{FF2B5EF4-FFF2-40B4-BE49-F238E27FC236}">
                <a16:creationId xmlns:a16="http://schemas.microsoft.com/office/drawing/2014/main" id="{4D26C54E-77B1-A0B6-F697-448693FF66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8" b="43404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es-ES" sz="5300" dirty="0">
                <a:solidFill>
                  <a:schemeClr val="tx1"/>
                </a:solidFill>
                <a:latin typeface="Agency FB" panose="020B0503020202020204" pitchFamily="34" charset="0"/>
              </a:rPr>
              <a:t/>
            </a:r>
            <a:br>
              <a:rPr lang="es-ES" sz="5300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ES" sz="5300" dirty="0">
                <a:solidFill>
                  <a:schemeClr val="tx1"/>
                </a:solidFill>
                <a:latin typeface="Agency FB" panose="020B0503020202020204" pitchFamily="34" charset="0"/>
              </a:rPr>
              <a:t>EL TORNEIG</a:t>
            </a:r>
            <a:br>
              <a:rPr lang="es-ES" sz="5300" dirty="0">
                <a:solidFill>
                  <a:schemeClr val="tx1"/>
                </a:solidFill>
                <a:latin typeface="Agency FB" panose="020B0503020202020204" pitchFamily="34" charset="0"/>
              </a:rPr>
            </a:br>
            <a:r>
              <a:rPr lang="es-ES" sz="5300" u="sng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www.ITFBADALONAOPEN.COM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CB1430-5CD1-470D-8F0F-7EDE4C7902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uadroTexto 6">
            <a:extLst>
              <a:ext uri="{FF2B5EF4-FFF2-40B4-BE49-F238E27FC236}">
                <a16:creationId xmlns:a16="http://schemas.microsoft.com/office/drawing/2014/main" id="{1664A40A-9C03-B2C1-DD58-38B6503C7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2237472"/>
              </p:ext>
            </p:extLst>
          </p:nvPr>
        </p:nvGraphicFramePr>
        <p:xfrm>
          <a:off x="1024127" y="2286000"/>
          <a:ext cx="10764000" cy="439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Gráfico 3" descr="Cursor contorno">
            <a:extLst>
              <a:ext uri="{FF2B5EF4-FFF2-40B4-BE49-F238E27FC236}">
                <a16:creationId xmlns:a16="http://schemas.microsoft.com/office/drawing/2014/main" id="{07C1B150-F812-23F3-A24C-74B9B6EB8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924675" y="17282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83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63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65" y="4805126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 err="1">
                <a:solidFill>
                  <a:srgbClr val="FFFFFF"/>
                </a:solidFill>
                <a:latin typeface="Agency FB" panose="020B0503020202020204" pitchFamily="34" charset="0"/>
              </a:rPr>
              <a:t>eL</a:t>
            </a:r>
            <a:r>
              <a:rPr lang="en-US" dirty="0">
                <a:solidFill>
                  <a:srgbClr val="FFFFFF"/>
                </a:solidFill>
                <a:latin typeface="Agency FB" panose="020B0503020202020204" pitchFamily="34" charset="0"/>
              </a:rPr>
              <a:t> PATROCINI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AF184E9C-C4A3-DE91-2223-C4F5365F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5A5539-A207-347D-65E9-2864D53CC837}"/>
              </a:ext>
            </a:extLst>
          </p:cNvPr>
          <p:cNvSpPr txBox="1"/>
          <p:nvPr/>
        </p:nvSpPr>
        <p:spPr>
          <a:xfrm>
            <a:off x="7766713" y="684094"/>
            <a:ext cx="3871495" cy="5489810"/>
          </a:xfrm>
          <a:prstGeom prst="rect">
            <a:avLst/>
          </a:prstGeom>
        </p:spPr>
        <p:txBody>
          <a:bodyPr vert="horz" lIns="45720" tIns="45720" rIns="45720" bIns="45720" rtlCol="0" anchor="ctr">
            <a:normAutofit fontScale="775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100" dirty="0">
                <a:solidFill>
                  <a:schemeClr val="bg1"/>
                </a:solidFill>
                <a:latin typeface="Agency FB" panose="020B0503020202020204" pitchFamily="34" charset="0"/>
              </a:rPr>
              <a:t>Quines </a:t>
            </a:r>
            <a:r>
              <a:rPr lang="en-US" sz="4100" dirty="0" err="1">
                <a:solidFill>
                  <a:schemeClr val="bg1"/>
                </a:solidFill>
                <a:latin typeface="Agency FB" panose="020B0503020202020204" pitchFamily="34" charset="0"/>
              </a:rPr>
              <a:t>són</a:t>
            </a:r>
            <a:r>
              <a:rPr lang="en-US" sz="4100" dirty="0">
                <a:solidFill>
                  <a:schemeClr val="bg1"/>
                </a:solidFill>
                <a:latin typeface="Agency FB" panose="020B0503020202020204" pitchFamily="34" charset="0"/>
              </a:rPr>
              <a:t> les </a:t>
            </a:r>
            <a:r>
              <a:rPr lang="en-US" sz="4100" dirty="0" err="1">
                <a:solidFill>
                  <a:schemeClr val="bg1"/>
                </a:solidFill>
                <a:latin typeface="Agency FB" panose="020B0503020202020204" pitchFamily="34" charset="0"/>
              </a:rPr>
              <a:t>necessitats</a:t>
            </a:r>
            <a:r>
              <a:rPr lang="en-US" sz="4100" dirty="0">
                <a:solidFill>
                  <a:schemeClr val="bg1"/>
                </a:solidFill>
                <a:latin typeface="Agency FB" panose="020B0503020202020204" pitchFamily="34" charset="0"/>
              </a:rPr>
              <a:t> del </a:t>
            </a:r>
            <a:r>
              <a:rPr lang="en-US" sz="4100" dirty="0" err="1">
                <a:solidFill>
                  <a:schemeClr val="bg1"/>
                </a:solidFill>
                <a:latin typeface="Agency FB" panose="020B0503020202020204" pitchFamily="34" charset="0"/>
              </a:rPr>
              <a:t>torneig</a:t>
            </a:r>
            <a:r>
              <a:rPr lang="en-US" sz="4100" dirty="0">
                <a:solidFill>
                  <a:schemeClr val="bg1"/>
                </a:solidFill>
                <a:latin typeface="Agency FB" panose="020B0503020202020204" pitchFamily="34" charset="0"/>
              </a:rPr>
              <a:t>?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Busquem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patrocinadors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de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l’àmbit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públic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i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privat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que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ens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ajudin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a fer el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torneig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continui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sent un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èxit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i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pugui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seguir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creixent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en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els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propers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anys</a:t>
            </a: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Ajuda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en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la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difussió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. 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Des dels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mitjans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de comunicació,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als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propis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sponsors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utilizant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les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seves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xarxes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socials i a les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entitats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col·laboradores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amb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l’esdeveniment</a:t>
            </a: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Allotjament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dietes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de tots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els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jugadors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durant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la seva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participación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al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torneig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en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els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principals hotels de la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ciutat</a:t>
            </a: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L="342900" indent="-342900"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algn="just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Patrocini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directe</a:t>
            </a:r>
            <a:r>
              <a:rPr lang="en-US" sz="2600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: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patrocinador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principal,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copatrocinadors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micropatrocinadors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i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empreses</a:t>
            </a:r>
            <a:r>
              <a:rPr lang="en-US" sz="2600" dirty="0">
                <a:solidFill>
                  <a:srgbClr val="FFFFFF"/>
                </a:solidFill>
                <a:latin typeface="Agency FB" panose="020B0503020202020204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gency FB" panose="020B0503020202020204" pitchFamily="34" charset="0"/>
              </a:rPr>
              <a:t>col·laboradores</a:t>
            </a:r>
            <a:endParaRPr lang="en-US" sz="260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5670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24124E4-DDE7-E2A9-439A-42EDFCA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-224288"/>
            <a:ext cx="4543317" cy="5571066"/>
          </a:xfrm>
        </p:spPr>
        <p:txBody>
          <a:bodyPr>
            <a:normAutofit/>
          </a:bodyPr>
          <a:lstStyle/>
          <a:p>
            <a:pPr algn="r"/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000" dirty="0"/>
              <a:t/>
            </a:r>
            <a:br>
              <a:rPr lang="es-ES" sz="6000" dirty="0"/>
            </a:br>
            <a:r>
              <a:rPr lang="es-ES" sz="6600" dirty="0">
                <a:latin typeface="Agency FB" panose="020B0503020202020204" pitchFamily="34" charset="0"/>
              </a:rPr>
              <a:t>patrocinador OFICIAL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851B257E-85AC-9F20-BF54-FDAAC841E972}"/>
              </a:ext>
            </a:extLst>
          </p:cNvPr>
          <p:cNvSpPr txBox="1"/>
          <p:nvPr/>
        </p:nvSpPr>
        <p:spPr>
          <a:xfrm>
            <a:off x="5083227" y="197345"/>
            <a:ext cx="667213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gency FB" panose="020B0503020202020204" pitchFamily="34" charset="0"/>
              </a:rPr>
              <a:t>El 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PATROCINADOR OFICIAL </a:t>
            </a:r>
            <a:r>
              <a:rPr lang="es-ES" dirty="0">
                <a:latin typeface="Agency FB" panose="020B0503020202020204" pitchFamily="34" charset="0"/>
              </a:rPr>
              <a:t>del </a:t>
            </a:r>
            <a:r>
              <a:rPr lang="es-ES" dirty="0" err="1">
                <a:latin typeface="Agency FB" panose="020B0503020202020204" pitchFamily="34" charset="0"/>
              </a:rPr>
              <a:t>Torneig</a:t>
            </a:r>
            <a:r>
              <a:rPr lang="es-ES" dirty="0">
                <a:latin typeface="Agency FB" panose="020B0503020202020204" pitchFamily="34" charset="0"/>
              </a:rPr>
              <a:t> aporta 10.000€.  </a:t>
            </a:r>
            <a:r>
              <a:rPr lang="es-ES" dirty="0" err="1">
                <a:latin typeface="Agency FB" panose="020B0503020202020204" pitchFamily="34" charset="0"/>
              </a:rPr>
              <a:t>Com</a:t>
            </a:r>
            <a:r>
              <a:rPr lang="es-ES" dirty="0">
                <a:latin typeface="Agency FB" panose="020B0503020202020204" pitchFamily="34" charset="0"/>
              </a:rPr>
              <a:t> sponsor principal </a:t>
            </a:r>
            <a:r>
              <a:rPr lang="es-ES" dirty="0" err="1">
                <a:latin typeface="Agency FB" panose="020B0503020202020204" pitchFamily="34" charset="0"/>
              </a:rPr>
              <a:t>pot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fer</a:t>
            </a:r>
            <a:r>
              <a:rPr lang="es-ES" dirty="0">
                <a:latin typeface="Agency FB" panose="020B0503020202020204" pitchFamily="34" charset="0"/>
              </a:rPr>
              <a:t> un </a:t>
            </a:r>
            <a:r>
              <a:rPr lang="es-ES" dirty="0" err="1">
                <a:latin typeface="Agency FB" panose="020B0503020202020204" pitchFamily="34" charset="0"/>
              </a:rPr>
              <a:t>acte</a:t>
            </a:r>
            <a:r>
              <a:rPr lang="es-ES" dirty="0">
                <a:latin typeface="Agency FB" panose="020B0503020202020204" pitchFamily="34" charset="0"/>
              </a:rPr>
              <a:t> de </a:t>
            </a:r>
            <a:r>
              <a:rPr lang="es-ES" dirty="0" err="1">
                <a:latin typeface="Agency FB" panose="020B0503020202020204" pitchFamily="34" charset="0"/>
              </a:rPr>
              <a:t>promoció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dels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seus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productes</a:t>
            </a:r>
            <a:r>
              <a:rPr lang="es-ES" dirty="0">
                <a:latin typeface="Agency FB" panose="020B0503020202020204" pitchFamily="34" charset="0"/>
              </a:rPr>
              <a:t> en una </a:t>
            </a:r>
            <a:r>
              <a:rPr lang="es-ES" dirty="0" err="1">
                <a:latin typeface="Agency FB" panose="020B0503020202020204" pitchFamily="34" charset="0"/>
              </a:rPr>
              <a:t>presentació</a:t>
            </a:r>
            <a:r>
              <a:rPr lang="es-ES" dirty="0">
                <a:latin typeface="Agency FB" panose="020B0503020202020204" pitchFamily="34" charset="0"/>
              </a:rPr>
              <a:t> en el Club i estar </a:t>
            </a:r>
            <a:r>
              <a:rPr lang="es-ES" dirty="0" err="1">
                <a:latin typeface="Agency FB" panose="020B0503020202020204" pitchFamily="34" charset="0"/>
              </a:rPr>
              <a:t>molt</a:t>
            </a:r>
            <a:r>
              <a:rPr lang="es-ES" dirty="0">
                <a:latin typeface="Agency FB" panose="020B0503020202020204" pitchFamily="34" charset="0"/>
              </a:rPr>
              <a:t> visible a la Festa de Clausura del </a:t>
            </a:r>
            <a:r>
              <a:rPr lang="es-ES" dirty="0" err="1">
                <a:latin typeface="Agency FB" panose="020B0503020202020204" pitchFamily="34" charset="0"/>
              </a:rPr>
              <a:t>Torneig</a:t>
            </a:r>
            <a:r>
              <a:rPr lang="es-ES" dirty="0">
                <a:latin typeface="Agency FB" panose="020B0503020202020204" pitchFamily="34" charset="0"/>
              </a:rPr>
              <a:t>. </a:t>
            </a:r>
          </a:p>
          <a:p>
            <a:pPr algn="just"/>
            <a:r>
              <a:rPr lang="es-ES" dirty="0">
                <a:latin typeface="Agency FB" panose="020B0503020202020204" pitchFamily="34" charset="0"/>
              </a:rPr>
              <a:t>A </a:t>
            </a:r>
            <a:r>
              <a:rPr lang="es-ES" dirty="0" err="1">
                <a:latin typeface="Agency FB" panose="020B0503020202020204" pitchFamily="34" charset="0"/>
              </a:rPr>
              <a:t>més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disposarà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com</a:t>
            </a:r>
            <a:r>
              <a:rPr lang="es-ES" dirty="0">
                <a:latin typeface="Agency FB" panose="020B0503020202020204" pitchFamily="34" charset="0"/>
              </a:rPr>
              <a:t> a </a:t>
            </a:r>
            <a:r>
              <a:rPr lang="es-ES" dirty="0" err="1">
                <a:latin typeface="Agency FB" panose="020B0503020202020204" pitchFamily="34" charset="0"/>
              </a:rPr>
              <a:t>compensació</a:t>
            </a:r>
            <a:r>
              <a:rPr lang="es-ES" dirty="0">
                <a:latin typeface="Agency FB" panose="020B0503020202020204" pitchFamily="34" charset="0"/>
              </a:rPr>
              <a:t> a la </a:t>
            </a:r>
            <a:r>
              <a:rPr lang="es-ES" dirty="0" err="1">
                <a:latin typeface="Agency FB" panose="020B0503020202020204" pitchFamily="34" charset="0"/>
              </a:rPr>
              <a:t>seva</a:t>
            </a:r>
            <a:r>
              <a:rPr lang="es-ES" dirty="0">
                <a:latin typeface="Agency FB" panose="020B0503020202020204" pitchFamily="34" charset="0"/>
              </a:rPr>
              <a:t> contribución el </a:t>
            </a:r>
            <a:r>
              <a:rPr lang="es-ES" dirty="0" err="1">
                <a:latin typeface="Agency FB" panose="020B0503020202020204" pitchFamily="34" charset="0"/>
              </a:rPr>
              <a:t>següent</a:t>
            </a:r>
            <a:r>
              <a:rPr lang="es-ES" dirty="0">
                <a:latin typeface="Agency FB" panose="020B0503020202020204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partits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fase final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seran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retransmesos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streaming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en directe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1 carnet de </a:t>
            </a:r>
            <a:r>
              <a:rPr lang="es-ES" dirty="0" err="1">
                <a:latin typeface="Agency FB" panose="020B0503020202020204" pitchFamily="34" charset="0"/>
              </a:rPr>
              <a:t>soci</a:t>
            </a:r>
            <a:r>
              <a:rPr lang="es-ES" dirty="0">
                <a:latin typeface="Agency FB" panose="020B0503020202020204" pitchFamily="34" charset="0"/>
              </a:rPr>
              <a:t> del Club </a:t>
            </a:r>
            <a:r>
              <a:rPr lang="es-ES" dirty="0" err="1">
                <a:latin typeface="Agency FB" panose="020B0503020202020204" pitchFamily="34" charset="0"/>
              </a:rPr>
              <a:t>durant</a:t>
            </a:r>
            <a:r>
              <a:rPr lang="es-ES" dirty="0">
                <a:latin typeface="Agency FB" panose="020B0503020202020204" pitchFamily="34" charset="0"/>
              </a:rPr>
              <a:t> 1 </a:t>
            </a:r>
            <a:r>
              <a:rPr lang="es-ES" dirty="0" err="1">
                <a:latin typeface="Agency FB" panose="020B0503020202020204" pitchFamily="34" charset="0"/>
              </a:rPr>
              <a:t>any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les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lones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totes les pistes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tennis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es juga 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a la vegada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vestiran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l’any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les pistes del club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8 </a:t>
            </a:r>
            <a:r>
              <a:rPr lang="es-ES" dirty="0" err="1">
                <a:latin typeface="Agency FB" panose="020B0503020202020204" pitchFamily="34" charset="0"/>
              </a:rPr>
              <a:t>espais</a:t>
            </a:r>
            <a:r>
              <a:rPr lang="es-ES" dirty="0">
                <a:latin typeface="Agency FB" panose="020B0503020202020204" pitchFamily="34" charset="0"/>
              </a:rPr>
              <a:t> de </a:t>
            </a:r>
            <a:r>
              <a:rPr lang="es-ES" dirty="0" err="1">
                <a:latin typeface="Agency FB" panose="020B0503020202020204" pitchFamily="34" charset="0"/>
              </a:rPr>
              <a:t>logotip</a:t>
            </a:r>
            <a:r>
              <a:rPr lang="es-ES" dirty="0">
                <a:latin typeface="Agency FB" panose="020B0503020202020204" pitchFamily="34" charset="0"/>
              </a:rPr>
              <a:t> en el </a:t>
            </a:r>
            <a:r>
              <a:rPr lang="es-ES" i="1" dirty="0">
                <a:latin typeface="Agency FB" panose="020B0503020202020204" pitchFamily="34" charset="0"/>
              </a:rPr>
              <a:t>photocall</a:t>
            </a:r>
            <a:r>
              <a:rPr lang="es-ES" dirty="0">
                <a:latin typeface="Agency FB" panose="020B0503020202020204" pitchFamily="34" charset="0"/>
              </a:rPr>
              <a:t> oficial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tots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els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actes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promocionals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que 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facin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ciutat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previs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abans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competició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1 </a:t>
            </a:r>
            <a:r>
              <a:rPr lang="es-ES" dirty="0" err="1">
                <a:latin typeface="Agency FB" panose="020B0503020202020204" pitchFamily="34" charset="0"/>
              </a:rPr>
              <a:t>espai</a:t>
            </a:r>
            <a:r>
              <a:rPr lang="es-ES" dirty="0">
                <a:latin typeface="Agency FB" panose="020B0503020202020204" pitchFamily="34" charset="0"/>
              </a:rPr>
              <a:t> per la presentación </a:t>
            </a:r>
            <a:r>
              <a:rPr lang="es-ES" dirty="0" err="1">
                <a:latin typeface="Agency FB" panose="020B0503020202020204" pitchFamily="34" charset="0"/>
              </a:rPr>
              <a:t>dels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seus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productes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Invitació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al dinar VIP que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suposa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tret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sortida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l’agenda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social de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setmana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i que es fa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durant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la fase previa al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err="1">
                <a:latin typeface="Agency FB" panose="020B0503020202020204" pitchFamily="34" charset="0"/>
              </a:rPr>
              <a:t>Visibilitat</a:t>
            </a:r>
            <a:r>
              <a:rPr lang="es-ES" dirty="0">
                <a:latin typeface="Agency FB" panose="020B0503020202020204" pitchFamily="34" charset="0"/>
              </a:rPr>
              <a:t> a </a:t>
            </a:r>
            <a:r>
              <a:rPr lang="es-ES" dirty="0" err="1">
                <a:latin typeface="Agency FB" panose="020B0503020202020204" pitchFamily="34" charset="0"/>
              </a:rPr>
              <a:t>tots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mitjans</a:t>
            </a:r>
            <a:r>
              <a:rPr lang="es-ES" dirty="0">
                <a:latin typeface="Agency FB" panose="020B0503020202020204" pitchFamily="34" charset="0"/>
              </a:rPr>
              <a:t> de comunicació del Club (</a:t>
            </a:r>
            <a:r>
              <a:rPr lang="es-ES" dirty="0" err="1">
                <a:latin typeface="Agency FB" panose="020B0503020202020204" pitchFamily="34" charset="0"/>
              </a:rPr>
              <a:t>xarxes</a:t>
            </a:r>
            <a:r>
              <a:rPr lang="es-ES" dirty="0">
                <a:latin typeface="Agency FB" panose="020B0503020202020204" pitchFamily="34" charset="0"/>
              </a:rPr>
              <a:t> i web). </a:t>
            </a:r>
            <a:r>
              <a:rPr lang="es-ES" dirty="0" err="1">
                <a:latin typeface="Agency FB" panose="020B0503020202020204" pitchFamily="34" charset="0"/>
              </a:rPr>
              <a:t>Inserció</a:t>
            </a:r>
            <a:r>
              <a:rPr lang="es-ES" dirty="0">
                <a:latin typeface="Agency FB" panose="020B0503020202020204" pitchFamily="34" charset="0"/>
              </a:rPr>
              <a:t> del </a:t>
            </a:r>
            <a:r>
              <a:rPr lang="es-ES" dirty="0" err="1">
                <a:latin typeface="Agency FB" panose="020B0503020202020204" pitchFamily="34" charset="0"/>
              </a:rPr>
              <a:t>logotip</a:t>
            </a:r>
            <a:r>
              <a:rPr lang="es-ES" dirty="0">
                <a:latin typeface="Agency FB" panose="020B0503020202020204" pitchFamily="34" charset="0"/>
              </a:rPr>
              <a:t> a la </a:t>
            </a:r>
            <a:r>
              <a:rPr lang="es-ES" dirty="0" err="1">
                <a:latin typeface="Agency FB" panose="020B0503020202020204" pitchFamily="34" charset="0"/>
              </a:rPr>
              <a:t>nostra</a:t>
            </a:r>
            <a:r>
              <a:rPr lang="es-ES" dirty="0">
                <a:latin typeface="Agency FB" panose="020B0503020202020204" pitchFamily="34" charset="0"/>
              </a:rPr>
              <a:t> web.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Aparició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en una nova web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pròpia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del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torneig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Agency FB" panose="020B0503020202020204" pitchFamily="34" charset="0"/>
              </a:rPr>
              <a:t>www.itfbadalonaopen.com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 err="1">
                <a:latin typeface="Agency FB" panose="020B0503020202020204" pitchFamily="34" charset="0"/>
              </a:rPr>
              <a:t>Visibilitat</a:t>
            </a:r>
            <a:r>
              <a:rPr lang="es-ES" dirty="0">
                <a:latin typeface="Agency FB" panose="020B0503020202020204" pitchFamily="34" charset="0"/>
              </a:rPr>
              <a:t>  a la pantalla informativa del club </a:t>
            </a:r>
            <a:r>
              <a:rPr lang="es-ES" dirty="0" err="1">
                <a:latin typeface="Agency FB" panose="020B0503020202020204" pitchFamily="34" charset="0"/>
              </a:rPr>
              <a:t>durant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tot</a:t>
            </a:r>
            <a:r>
              <a:rPr lang="es-ES" dirty="0">
                <a:latin typeface="Agency FB" panose="020B0503020202020204" pitchFamily="34" charset="0"/>
              </a:rPr>
              <a:t> una </a:t>
            </a:r>
            <a:r>
              <a:rPr lang="es-ES" dirty="0" err="1">
                <a:latin typeface="Agency FB" panose="020B0503020202020204" pitchFamily="34" charset="0"/>
              </a:rPr>
              <a:t>any</a:t>
            </a:r>
            <a:endParaRPr lang="es-ES" dirty="0">
              <a:latin typeface="Agency FB" panose="020B0503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NOVETAT: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Possibilitat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oferir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ofertes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als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nostres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socis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/es gràcies a la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nostra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</a:t>
            </a:r>
            <a:r>
              <a:rPr lang="es-ES" dirty="0" err="1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aplicació</a:t>
            </a:r>
            <a:r>
              <a:rPr lang="es-ES" dirty="0">
                <a:solidFill>
                  <a:schemeClr val="accent3">
                    <a:lumMod val="75000"/>
                  </a:schemeClr>
                </a:solidFill>
                <a:latin typeface="Agency FB" panose="020B0503020202020204" pitchFamily="34" charset="0"/>
              </a:rPr>
              <a:t> de comunicació directe del Club.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s-ES" dirty="0">
                <a:latin typeface="Agency FB" panose="020B0503020202020204" pitchFamily="34" charset="0"/>
              </a:rPr>
              <a:t>Ser el patrocinador de </a:t>
            </a:r>
            <a:r>
              <a:rPr lang="es-ES" dirty="0" err="1">
                <a:latin typeface="Agency FB" panose="020B0503020202020204" pitchFamily="34" charset="0"/>
              </a:rPr>
              <a:t>tots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els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trofeus</a:t>
            </a:r>
            <a:r>
              <a:rPr lang="es-ES" dirty="0">
                <a:latin typeface="Agency FB" panose="020B0503020202020204" pitchFamily="34" charset="0"/>
              </a:rPr>
              <a:t> i </a:t>
            </a:r>
            <a:r>
              <a:rPr lang="es-ES" dirty="0" err="1">
                <a:latin typeface="Agency FB" panose="020B0503020202020204" pitchFamily="34" charset="0"/>
              </a:rPr>
              <a:t>guardons</a:t>
            </a:r>
            <a:r>
              <a:rPr lang="es-ES" dirty="0">
                <a:latin typeface="Agency FB" panose="020B0503020202020204" pitchFamily="34" charset="0"/>
              </a:rPr>
              <a:t> </a:t>
            </a:r>
            <a:r>
              <a:rPr lang="es-ES" dirty="0" err="1">
                <a:latin typeface="Agency FB" panose="020B0503020202020204" pitchFamily="34" charset="0"/>
              </a:rPr>
              <a:t>donats</a:t>
            </a:r>
            <a:r>
              <a:rPr lang="es-ES" dirty="0">
                <a:latin typeface="Agency FB" panose="020B0503020202020204" pitchFamily="34" charset="0"/>
              </a:rPr>
              <a:t> al finalizar la </a:t>
            </a:r>
            <a:r>
              <a:rPr lang="es-ES" dirty="0" err="1">
                <a:latin typeface="Agency FB" panose="020B0503020202020204" pitchFamily="34" charset="0"/>
              </a:rPr>
              <a:t>competició</a:t>
            </a:r>
            <a:endParaRPr lang="es-ES" dirty="0">
              <a:latin typeface="Agency FB" panose="020B0503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A52CB9-EBD2-ECAC-33D2-E394F32AD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24" y="1416424"/>
            <a:ext cx="1533634" cy="15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75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4352</TotalTime>
  <Words>1478</Words>
  <Application>Microsoft Office PowerPoint</Application>
  <PresentationFormat>Panorámica</PresentationFormat>
  <Paragraphs>154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Agency FB</vt:lpstr>
      <vt:lpstr>Arial</vt:lpstr>
      <vt:lpstr>Calibri</vt:lpstr>
      <vt:lpstr>Century Gothic</vt:lpstr>
      <vt:lpstr>Times New Roman</vt:lpstr>
      <vt:lpstr>Tw Cen MT</vt:lpstr>
      <vt:lpstr>Tw Cen MT Condensed</vt:lpstr>
      <vt:lpstr>Wingdings</vt:lpstr>
      <vt:lpstr>Wingdings 3</vt:lpstr>
      <vt:lpstr>Integral</vt:lpstr>
      <vt:lpstr>ITF AUDAX BADALONA OPEN TENNIS 2025</vt:lpstr>
      <vt:lpstr>  Què és el ITF AUDAX Badalona open De tennis?</vt:lpstr>
      <vt:lpstr>  RAONS DE l’ÈXIT de l’edició anterior </vt:lpstr>
      <vt:lpstr>  reconeixements dels propis jugadors </vt:lpstr>
      <vt:lpstr>El MARÇ ÉS EL MES  DEL TENnIS A BADALONA</vt:lpstr>
      <vt:lpstr>‘Aquest torneig no es fa com un acte socio-esportiu més dins del nostre club I només pels nostres socis,  sinO que ambiciona ser un esdeveniment que any rere any estigui obert a tots els badalonins I badalonines que els agradi el tennis professional I vulguin gaudir d’un espai incomparable dins  de la nostra Ciutat’ </vt:lpstr>
      <vt:lpstr> EL TORNEIG www.ITFBADALONAOPEN.COM</vt:lpstr>
      <vt:lpstr>eL PATROCINI</vt:lpstr>
      <vt:lpstr>    patrocinador OFICIAL</vt:lpstr>
      <vt:lpstr>   patrocinador INSTITUCIONAL</vt:lpstr>
      <vt:lpstr>  copatrocinador</vt:lpstr>
      <vt:lpstr>  MICROpatrocinador</vt:lpstr>
      <vt:lpstr>EMPRESA COL·LABORADORA</vt:lpstr>
      <vt:lpstr>Presentación de PowerPoint</vt:lpstr>
      <vt:lpstr>Presentación de PowerPoint</vt:lpstr>
      <vt:lpstr>EL VILLAGE DE l’ITF  PER SOCIS/ES I CONVIDATS/DES</vt:lpstr>
      <vt:lpstr>ACTIVITATS SOCIAL GRATUITES  PER A SOCIs/ES I VISITANTS</vt:lpstr>
      <vt:lpstr>      </vt:lpstr>
      <vt:lpstr>50 anys recolzant l’esport a casa nostra</vt:lpstr>
      <vt:lpstr>  LES NOSTRES INSTALACIONS</vt:lpstr>
      <vt:lpstr>LA NOSTRA ESCOLA</vt:lpstr>
      <vt:lpstr> MOLTES Gràcies www.itfbadalonaopen.com  Carrer de Joan d'Àustria, 58-60, 08915 Badalona www.tennisclubbadalona.ES SR. oriol carreras – gerent TCB 610753837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Ricard Vila Gras</dc:creator>
  <cp:lastModifiedBy>ricardvila76@outlook.es</cp:lastModifiedBy>
  <cp:revision>32</cp:revision>
  <dcterms:created xsi:type="dcterms:W3CDTF">2023-08-02T09:55:23Z</dcterms:created>
  <dcterms:modified xsi:type="dcterms:W3CDTF">2025-01-27T11:24:49Z</dcterms:modified>
</cp:coreProperties>
</file>